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diagrams/data1.xml" ContentType="application/vnd.openxmlformats-officedocument.drawingml.diagramData+xml"/>
  <Override PartName="/ppt/presentation.xml" ContentType="application/vnd.openxmlformats-officedocument.presentationml.presentation.main+xml"/>
  <Override PartName="/ppt/slides/slide28.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handoutMasters/handoutMaster1.xml" ContentType="application/vnd.openxmlformats-officedocument.presentationml.handoutMaster+xml"/>
  <Override PartName="/ppt/diagrams/layout1.xml" ContentType="application/vnd.openxmlformats-officedocument.drawingml.diagramLayout+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diagrams/drawing1.xml" ContentType="application/vnd.ms-office.drawingml.diagramDrawing+xml"/>
  <Override PartName="/ppt/theme/theme4.xml" ContentType="application/vnd.openxmlformats-officedocument.theme+xml"/>
  <Override PartName="/ppt/theme/theme3.xml" ContentType="application/vnd.openxmlformats-officedocument.theme+xml"/>
  <Override PartName="/ppt/diagrams/quickStyle1.xml" ContentType="application/vnd.openxmlformats-officedocument.drawingml.diagramStyle+xml"/>
  <Override PartName="/ppt/theme/theme2.xml" ContentType="application/vnd.openxmlformats-officedocument.theme+xml"/>
  <Override PartName="/ppt/diagrams/colors1.xml" ContentType="application/vnd.openxmlformats-officedocument.drawingml.diagramColors+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8" r:id="rId2"/>
  </p:sldMasterIdLst>
  <p:notesMasterIdLst>
    <p:notesMasterId r:id="rId33"/>
  </p:notesMasterIdLst>
  <p:handoutMasterIdLst>
    <p:handoutMasterId r:id="rId34"/>
  </p:handoutMasterIdLst>
  <p:sldIdLst>
    <p:sldId id="256" r:id="rId3"/>
    <p:sldId id="292" r:id="rId4"/>
    <p:sldId id="383" r:id="rId5"/>
    <p:sldId id="382" r:id="rId6"/>
    <p:sldId id="378" r:id="rId7"/>
    <p:sldId id="428" r:id="rId8"/>
    <p:sldId id="388" r:id="rId9"/>
    <p:sldId id="484" r:id="rId10"/>
    <p:sldId id="408" r:id="rId11"/>
    <p:sldId id="418" r:id="rId12"/>
    <p:sldId id="429" r:id="rId13"/>
    <p:sldId id="430" r:id="rId14"/>
    <p:sldId id="409" r:id="rId15"/>
    <p:sldId id="480" r:id="rId16"/>
    <p:sldId id="456" r:id="rId17"/>
    <p:sldId id="487" r:id="rId18"/>
    <p:sldId id="485" r:id="rId19"/>
    <p:sldId id="493" r:id="rId20"/>
    <p:sldId id="478" r:id="rId21"/>
    <p:sldId id="479" r:id="rId22"/>
    <p:sldId id="405" r:id="rId23"/>
    <p:sldId id="446" r:id="rId24"/>
    <p:sldId id="447" r:id="rId25"/>
    <p:sldId id="449" r:id="rId26"/>
    <p:sldId id="450" r:id="rId27"/>
    <p:sldId id="489" r:id="rId28"/>
    <p:sldId id="386" r:id="rId29"/>
    <p:sldId id="359" r:id="rId30"/>
    <p:sldId id="357" r:id="rId31"/>
    <p:sldId id="267" r:id="rId32"/>
  </p:sldIdLst>
  <p:sldSz cx="9144000" cy="6858000" type="screen4x3"/>
  <p:notesSz cx="6799263" cy="99298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iers m" initials="" lastIdx="42" clrIdx="0"/>
  <p:cmAuthor id="1" name="Lance Schapiro" initials="LS" lastIdx="3" clrIdx="1">
    <p:extLst/>
  </p:cmAuthor>
  <p:cmAuthor id="2" name="Michelle Scruse" initials="MS" lastIdx="28"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99CCFF"/>
    <a:srgbClr val="FFFF66"/>
    <a:srgbClr val="00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0" autoAdjust="0"/>
    <p:restoredTop sz="94253" autoAdjust="0"/>
  </p:normalViewPr>
  <p:slideViewPr>
    <p:cSldViewPr snapToGrid="0">
      <p:cViewPr varScale="1">
        <p:scale>
          <a:sx n="65" d="100"/>
          <a:sy n="65" d="100"/>
        </p:scale>
        <p:origin x="1380" y="60"/>
      </p:cViewPr>
      <p:guideLst>
        <p:guide orient="horz" pos="2160"/>
        <p:guide pos="2880"/>
      </p:guideLst>
    </p:cSldViewPr>
  </p:slideViewPr>
  <p:outlineViewPr>
    <p:cViewPr>
      <p:scale>
        <a:sx n="33" d="100"/>
        <a:sy n="33" d="100"/>
      </p:scale>
      <p:origin x="0" y="-22776"/>
    </p:cViewPr>
  </p:outlineViewPr>
  <p:notesTextViewPr>
    <p:cViewPr>
      <p:scale>
        <a:sx n="100" d="100"/>
        <a:sy n="100" d="100"/>
      </p:scale>
      <p:origin x="0" y="0"/>
    </p:cViewPr>
  </p:notesTextViewPr>
  <p:sorterViewPr>
    <p:cViewPr>
      <p:scale>
        <a:sx n="100" d="100"/>
        <a:sy n="100" d="100"/>
      </p:scale>
      <p:origin x="0" y="-5262"/>
    </p:cViewPr>
  </p:sorterViewPr>
  <p:notesViewPr>
    <p:cSldViewPr snapToGrid="0">
      <p:cViewPr varScale="1">
        <p:scale>
          <a:sx n="52" d="100"/>
          <a:sy n="52" d="100"/>
        </p:scale>
        <p:origin x="-2892" y="-108"/>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F6A145-F1D0-B44E-9978-732A167E9523}" type="doc">
      <dgm:prSet loTypeId="urn:microsoft.com/office/officeart/2005/8/layout/radial4" loCatId="" qsTypeId="urn:microsoft.com/office/officeart/2005/8/quickstyle/simple4" qsCatId="simple" csTypeId="urn:microsoft.com/office/officeart/2005/8/colors/colorful2" csCatId="colorful" phldr="1"/>
      <dgm:spPr/>
      <dgm:t>
        <a:bodyPr/>
        <a:lstStyle/>
        <a:p>
          <a:endParaRPr lang="en-US"/>
        </a:p>
      </dgm:t>
    </dgm:pt>
    <dgm:pt modelId="{976C9EE1-3F8A-D54E-B501-DB7C1EFDFBD1}">
      <dgm:prSet phldrT="[Text]"/>
      <dgm:spPr/>
      <dgm:t>
        <a:bodyPr/>
        <a:lstStyle/>
        <a:p>
          <a:r>
            <a:rPr lang="en-US" dirty="0"/>
            <a:t>Sustainable Revenue</a:t>
          </a:r>
        </a:p>
      </dgm:t>
    </dgm:pt>
    <dgm:pt modelId="{74BDB18F-0068-C745-9C83-FD7067F1A74B}" type="parTrans" cxnId="{7F0BDF3B-3883-6F4E-A266-FE65C9E1C8CC}">
      <dgm:prSet/>
      <dgm:spPr/>
      <dgm:t>
        <a:bodyPr/>
        <a:lstStyle/>
        <a:p>
          <a:endParaRPr lang="en-US"/>
        </a:p>
      </dgm:t>
    </dgm:pt>
    <dgm:pt modelId="{20B91E10-AEC2-A34C-8275-F9AB7D048CFF}" type="sibTrans" cxnId="{7F0BDF3B-3883-6F4E-A266-FE65C9E1C8CC}">
      <dgm:prSet/>
      <dgm:spPr/>
      <dgm:t>
        <a:bodyPr/>
        <a:lstStyle/>
        <a:p>
          <a:endParaRPr lang="en-US"/>
        </a:p>
      </dgm:t>
    </dgm:pt>
    <dgm:pt modelId="{B9EE0D8F-4E84-D744-8D30-EEF15F354462}">
      <dgm:prSet phldrT="[Text]"/>
      <dgm:spPr/>
      <dgm:t>
        <a:bodyPr/>
        <a:lstStyle/>
        <a:p>
          <a:r>
            <a:rPr lang="en-US" dirty="0"/>
            <a:t>Utilities </a:t>
          </a:r>
        </a:p>
      </dgm:t>
    </dgm:pt>
    <dgm:pt modelId="{215B1DB3-1081-B145-ADD3-480CFC7AE94F}" type="parTrans" cxnId="{5ABC4BCA-DA27-3140-B43D-B5D702A9FF3B}">
      <dgm:prSet/>
      <dgm:spPr/>
      <dgm:t>
        <a:bodyPr/>
        <a:lstStyle/>
        <a:p>
          <a:endParaRPr lang="en-US"/>
        </a:p>
      </dgm:t>
    </dgm:pt>
    <dgm:pt modelId="{52871217-B321-9A4E-B7F9-40B6A9EF0CEA}" type="sibTrans" cxnId="{5ABC4BCA-DA27-3140-B43D-B5D702A9FF3B}">
      <dgm:prSet/>
      <dgm:spPr/>
      <dgm:t>
        <a:bodyPr/>
        <a:lstStyle/>
        <a:p>
          <a:endParaRPr lang="en-US"/>
        </a:p>
      </dgm:t>
    </dgm:pt>
    <dgm:pt modelId="{88ECBE13-1634-6F40-B997-A0178C3AF43B}">
      <dgm:prSet phldrT="[Text]"/>
      <dgm:spPr/>
      <dgm:t>
        <a:bodyPr/>
        <a:lstStyle/>
        <a:p>
          <a:r>
            <a:rPr lang="en-US" dirty="0"/>
            <a:t>Rental </a:t>
          </a:r>
        </a:p>
      </dgm:t>
    </dgm:pt>
    <dgm:pt modelId="{534A6FB2-2781-3C42-AE1C-63CF6B4A4A1C}" type="parTrans" cxnId="{E8BDF160-FEB8-2442-ADC3-2DA77EDF81C6}">
      <dgm:prSet/>
      <dgm:spPr/>
      <dgm:t>
        <a:bodyPr/>
        <a:lstStyle/>
        <a:p>
          <a:endParaRPr lang="en-US"/>
        </a:p>
      </dgm:t>
    </dgm:pt>
    <dgm:pt modelId="{65096F52-E775-1440-AE8C-442980333F3D}" type="sibTrans" cxnId="{E8BDF160-FEB8-2442-ADC3-2DA77EDF81C6}">
      <dgm:prSet/>
      <dgm:spPr/>
      <dgm:t>
        <a:bodyPr/>
        <a:lstStyle/>
        <a:p>
          <a:endParaRPr lang="en-US"/>
        </a:p>
      </dgm:t>
    </dgm:pt>
    <dgm:pt modelId="{DF0EDD18-E0E3-CB4F-81A7-EF893CA33B44}">
      <dgm:prSet phldrT="[Text]"/>
      <dgm:spPr/>
      <dgm:t>
        <a:bodyPr/>
        <a:lstStyle/>
        <a:p>
          <a:r>
            <a:rPr lang="en-US" dirty="0"/>
            <a:t>Gas Supply  </a:t>
          </a:r>
        </a:p>
      </dgm:t>
    </dgm:pt>
    <dgm:pt modelId="{3E26C2F6-1691-2944-BAF3-D4419AF9EBB4}" type="parTrans" cxnId="{A6A473B9-E94C-B24B-A079-A36C9F03177E}">
      <dgm:prSet/>
      <dgm:spPr/>
      <dgm:t>
        <a:bodyPr/>
        <a:lstStyle/>
        <a:p>
          <a:endParaRPr lang="en-US"/>
        </a:p>
      </dgm:t>
    </dgm:pt>
    <dgm:pt modelId="{1CA8AF19-3143-0E45-8B04-A9E9C70D0947}" type="sibTrans" cxnId="{A6A473B9-E94C-B24B-A079-A36C9F03177E}">
      <dgm:prSet/>
      <dgm:spPr/>
      <dgm:t>
        <a:bodyPr/>
        <a:lstStyle/>
        <a:p>
          <a:endParaRPr lang="en-US"/>
        </a:p>
      </dgm:t>
    </dgm:pt>
    <dgm:pt modelId="{FFB642C4-2484-D044-8FC6-C564BE272C1A}">
      <dgm:prSet/>
      <dgm:spPr/>
      <dgm:t>
        <a:bodyPr/>
        <a:lstStyle/>
        <a:p>
          <a:r>
            <a:rPr lang="en-US" dirty="0"/>
            <a:t>Rail</a:t>
          </a:r>
        </a:p>
      </dgm:t>
    </dgm:pt>
    <dgm:pt modelId="{718C6336-F57E-E048-9A82-5E18F8D40D42}" type="parTrans" cxnId="{E56A7696-6A91-7E43-AA85-78D1481D837A}">
      <dgm:prSet/>
      <dgm:spPr/>
      <dgm:t>
        <a:bodyPr/>
        <a:lstStyle/>
        <a:p>
          <a:endParaRPr lang="en-US"/>
        </a:p>
      </dgm:t>
    </dgm:pt>
    <dgm:pt modelId="{D214AF42-29D4-254A-A273-C0162FF4DF27}" type="sibTrans" cxnId="{E56A7696-6A91-7E43-AA85-78D1481D837A}">
      <dgm:prSet/>
      <dgm:spPr/>
      <dgm:t>
        <a:bodyPr/>
        <a:lstStyle/>
        <a:p>
          <a:endParaRPr lang="en-US"/>
        </a:p>
      </dgm:t>
    </dgm:pt>
    <dgm:pt modelId="{29A8AEB1-9B9B-1B48-86D4-65D540AAA8BF}" type="pres">
      <dgm:prSet presAssocID="{02F6A145-F1D0-B44E-9978-732A167E9523}" presName="cycle" presStyleCnt="0">
        <dgm:presLayoutVars>
          <dgm:chMax val="1"/>
          <dgm:dir/>
          <dgm:animLvl val="ctr"/>
          <dgm:resizeHandles val="exact"/>
        </dgm:presLayoutVars>
      </dgm:prSet>
      <dgm:spPr/>
    </dgm:pt>
    <dgm:pt modelId="{F36397A8-A9E8-5C42-8DA9-DAA619D0F298}" type="pres">
      <dgm:prSet presAssocID="{976C9EE1-3F8A-D54E-B501-DB7C1EFDFBD1}" presName="centerShape" presStyleLbl="node0" presStyleIdx="0" presStyleCnt="1"/>
      <dgm:spPr/>
    </dgm:pt>
    <dgm:pt modelId="{574D01E1-C57C-6C42-AE61-9BF2162ACBD7}" type="pres">
      <dgm:prSet presAssocID="{215B1DB3-1081-B145-ADD3-480CFC7AE94F}" presName="parTrans" presStyleLbl="bgSibTrans2D1" presStyleIdx="0" presStyleCnt="4"/>
      <dgm:spPr/>
    </dgm:pt>
    <dgm:pt modelId="{A73EA425-BDB3-1E45-86FD-53B339CF22B9}" type="pres">
      <dgm:prSet presAssocID="{B9EE0D8F-4E84-D744-8D30-EEF15F354462}" presName="node" presStyleLbl="node1" presStyleIdx="0" presStyleCnt="4">
        <dgm:presLayoutVars>
          <dgm:bulletEnabled val="1"/>
        </dgm:presLayoutVars>
      </dgm:prSet>
      <dgm:spPr/>
    </dgm:pt>
    <dgm:pt modelId="{11D8598F-D9C4-2641-95D8-C44411A4F02F}" type="pres">
      <dgm:prSet presAssocID="{718C6336-F57E-E048-9A82-5E18F8D40D42}" presName="parTrans" presStyleLbl="bgSibTrans2D1" presStyleIdx="1" presStyleCnt="4"/>
      <dgm:spPr/>
    </dgm:pt>
    <dgm:pt modelId="{7A493085-4D09-F944-9CFA-39AB41757DF6}" type="pres">
      <dgm:prSet presAssocID="{FFB642C4-2484-D044-8FC6-C564BE272C1A}" presName="node" presStyleLbl="node1" presStyleIdx="1" presStyleCnt="4">
        <dgm:presLayoutVars>
          <dgm:bulletEnabled val="1"/>
        </dgm:presLayoutVars>
      </dgm:prSet>
      <dgm:spPr/>
    </dgm:pt>
    <dgm:pt modelId="{8BA1306D-F908-E640-BDE5-5A9E30C1557E}" type="pres">
      <dgm:prSet presAssocID="{534A6FB2-2781-3C42-AE1C-63CF6B4A4A1C}" presName="parTrans" presStyleLbl="bgSibTrans2D1" presStyleIdx="2" presStyleCnt="4"/>
      <dgm:spPr/>
    </dgm:pt>
    <dgm:pt modelId="{850F5524-9683-1042-9CA9-0C44FB7831C8}" type="pres">
      <dgm:prSet presAssocID="{88ECBE13-1634-6F40-B997-A0178C3AF43B}" presName="node" presStyleLbl="node1" presStyleIdx="2" presStyleCnt="4">
        <dgm:presLayoutVars>
          <dgm:bulletEnabled val="1"/>
        </dgm:presLayoutVars>
      </dgm:prSet>
      <dgm:spPr/>
    </dgm:pt>
    <dgm:pt modelId="{EEC81C00-CBA8-CD47-83A4-2C3B15FA4235}" type="pres">
      <dgm:prSet presAssocID="{3E26C2F6-1691-2944-BAF3-D4419AF9EBB4}" presName="parTrans" presStyleLbl="bgSibTrans2D1" presStyleIdx="3" presStyleCnt="4"/>
      <dgm:spPr/>
    </dgm:pt>
    <dgm:pt modelId="{FAD8FE67-2323-C042-90B3-9C171D823631}" type="pres">
      <dgm:prSet presAssocID="{DF0EDD18-E0E3-CB4F-81A7-EF893CA33B44}" presName="node" presStyleLbl="node1" presStyleIdx="3" presStyleCnt="4">
        <dgm:presLayoutVars>
          <dgm:bulletEnabled val="1"/>
        </dgm:presLayoutVars>
      </dgm:prSet>
      <dgm:spPr/>
    </dgm:pt>
  </dgm:ptLst>
  <dgm:cxnLst>
    <dgm:cxn modelId="{56D7EF17-3279-7543-8467-F0B1986024E1}" type="presOf" srcId="{534A6FB2-2781-3C42-AE1C-63CF6B4A4A1C}" destId="{8BA1306D-F908-E640-BDE5-5A9E30C1557E}" srcOrd="0" destOrd="0" presId="urn:microsoft.com/office/officeart/2005/8/layout/radial4"/>
    <dgm:cxn modelId="{555A6131-FB2B-F84C-8516-84454639B581}" type="presOf" srcId="{02F6A145-F1D0-B44E-9978-732A167E9523}" destId="{29A8AEB1-9B9B-1B48-86D4-65D540AAA8BF}" srcOrd="0" destOrd="0" presId="urn:microsoft.com/office/officeart/2005/8/layout/radial4"/>
    <dgm:cxn modelId="{BF02C035-DED3-D44E-80CC-E17D11383997}" type="presOf" srcId="{215B1DB3-1081-B145-ADD3-480CFC7AE94F}" destId="{574D01E1-C57C-6C42-AE61-9BF2162ACBD7}" srcOrd="0" destOrd="0" presId="urn:microsoft.com/office/officeart/2005/8/layout/radial4"/>
    <dgm:cxn modelId="{7F0BDF3B-3883-6F4E-A266-FE65C9E1C8CC}" srcId="{02F6A145-F1D0-B44E-9978-732A167E9523}" destId="{976C9EE1-3F8A-D54E-B501-DB7C1EFDFBD1}" srcOrd="0" destOrd="0" parTransId="{74BDB18F-0068-C745-9C83-FD7067F1A74B}" sibTransId="{20B91E10-AEC2-A34C-8275-F9AB7D048CFF}"/>
    <dgm:cxn modelId="{E8BDF160-FEB8-2442-ADC3-2DA77EDF81C6}" srcId="{976C9EE1-3F8A-D54E-B501-DB7C1EFDFBD1}" destId="{88ECBE13-1634-6F40-B997-A0178C3AF43B}" srcOrd="2" destOrd="0" parTransId="{534A6FB2-2781-3C42-AE1C-63CF6B4A4A1C}" sibTransId="{65096F52-E775-1440-AE8C-442980333F3D}"/>
    <dgm:cxn modelId="{FA77CF7F-5710-FB42-9ACF-D1FEFD1FF1BC}" type="presOf" srcId="{FFB642C4-2484-D044-8FC6-C564BE272C1A}" destId="{7A493085-4D09-F944-9CFA-39AB41757DF6}" srcOrd="0" destOrd="0" presId="urn:microsoft.com/office/officeart/2005/8/layout/radial4"/>
    <dgm:cxn modelId="{4FAB2B83-29D9-374E-8B06-D9F3E447EA09}" type="presOf" srcId="{B9EE0D8F-4E84-D744-8D30-EEF15F354462}" destId="{A73EA425-BDB3-1E45-86FD-53B339CF22B9}" srcOrd="0" destOrd="0" presId="urn:microsoft.com/office/officeart/2005/8/layout/radial4"/>
    <dgm:cxn modelId="{516EE988-B2D7-8442-82DD-D98EBBA119B3}" type="presOf" srcId="{718C6336-F57E-E048-9A82-5E18F8D40D42}" destId="{11D8598F-D9C4-2641-95D8-C44411A4F02F}" srcOrd="0" destOrd="0" presId="urn:microsoft.com/office/officeart/2005/8/layout/radial4"/>
    <dgm:cxn modelId="{B0FC1089-1A23-E542-AA43-09CC575ED51C}" type="presOf" srcId="{3E26C2F6-1691-2944-BAF3-D4419AF9EBB4}" destId="{EEC81C00-CBA8-CD47-83A4-2C3B15FA4235}" srcOrd="0" destOrd="0" presId="urn:microsoft.com/office/officeart/2005/8/layout/radial4"/>
    <dgm:cxn modelId="{E56A7696-6A91-7E43-AA85-78D1481D837A}" srcId="{976C9EE1-3F8A-D54E-B501-DB7C1EFDFBD1}" destId="{FFB642C4-2484-D044-8FC6-C564BE272C1A}" srcOrd="1" destOrd="0" parTransId="{718C6336-F57E-E048-9A82-5E18F8D40D42}" sibTransId="{D214AF42-29D4-254A-A273-C0162FF4DF27}"/>
    <dgm:cxn modelId="{491ECF98-1387-E947-A88D-CFD56FB68530}" type="presOf" srcId="{976C9EE1-3F8A-D54E-B501-DB7C1EFDFBD1}" destId="{F36397A8-A9E8-5C42-8DA9-DAA619D0F298}" srcOrd="0" destOrd="0" presId="urn:microsoft.com/office/officeart/2005/8/layout/radial4"/>
    <dgm:cxn modelId="{A6A473B9-E94C-B24B-A079-A36C9F03177E}" srcId="{976C9EE1-3F8A-D54E-B501-DB7C1EFDFBD1}" destId="{DF0EDD18-E0E3-CB4F-81A7-EF893CA33B44}" srcOrd="3" destOrd="0" parTransId="{3E26C2F6-1691-2944-BAF3-D4419AF9EBB4}" sibTransId="{1CA8AF19-3143-0E45-8B04-A9E9C70D0947}"/>
    <dgm:cxn modelId="{5ABC4BCA-DA27-3140-B43D-B5D702A9FF3B}" srcId="{976C9EE1-3F8A-D54E-B501-DB7C1EFDFBD1}" destId="{B9EE0D8F-4E84-D744-8D30-EEF15F354462}" srcOrd="0" destOrd="0" parTransId="{215B1DB3-1081-B145-ADD3-480CFC7AE94F}" sibTransId="{52871217-B321-9A4E-B7F9-40B6A9EF0CEA}"/>
    <dgm:cxn modelId="{5A3941DC-4394-EE45-847C-460C9A3AD43D}" type="presOf" srcId="{DF0EDD18-E0E3-CB4F-81A7-EF893CA33B44}" destId="{FAD8FE67-2323-C042-90B3-9C171D823631}" srcOrd="0" destOrd="0" presId="urn:microsoft.com/office/officeart/2005/8/layout/radial4"/>
    <dgm:cxn modelId="{E376C0FE-A05C-9342-B72E-50A46C958EF2}" type="presOf" srcId="{88ECBE13-1634-6F40-B997-A0178C3AF43B}" destId="{850F5524-9683-1042-9CA9-0C44FB7831C8}" srcOrd="0" destOrd="0" presId="urn:microsoft.com/office/officeart/2005/8/layout/radial4"/>
    <dgm:cxn modelId="{8473F8AC-58F2-A24E-8E71-03B82E577218}" type="presParOf" srcId="{29A8AEB1-9B9B-1B48-86D4-65D540AAA8BF}" destId="{F36397A8-A9E8-5C42-8DA9-DAA619D0F298}" srcOrd="0" destOrd="0" presId="urn:microsoft.com/office/officeart/2005/8/layout/radial4"/>
    <dgm:cxn modelId="{2831FB90-6608-F949-A984-523AFE4C7DE6}" type="presParOf" srcId="{29A8AEB1-9B9B-1B48-86D4-65D540AAA8BF}" destId="{574D01E1-C57C-6C42-AE61-9BF2162ACBD7}" srcOrd="1" destOrd="0" presId="urn:microsoft.com/office/officeart/2005/8/layout/radial4"/>
    <dgm:cxn modelId="{A406EA9E-4C10-B54D-92BD-A422080673F4}" type="presParOf" srcId="{29A8AEB1-9B9B-1B48-86D4-65D540AAA8BF}" destId="{A73EA425-BDB3-1E45-86FD-53B339CF22B9}" srcOrd="2" destOrd="0" presId="urn:microsoft.com/office/officeart/2005/8/layout/radial4"/>
    <dgm:cxn modelId="{4198C985-ACC3-034E-90B4-BC76BFD380E1}" type="presParOf" srcId="{29A8AEB1-9B9B-1B48-86D4-65D540AAA8BF}" destId="{11D8598F-D9C4-2641-95D8-C44411A4F02F}" srcOrd="3" destOrd="0" presId="urn:microsoft.com/office/officeart/2005/8/layout/radial4"/>
    <dgm:cxn modelId="{E07A89F8-C0DF-0F4E-B375-EB462BB3BCE2}" type="presParOf" srcId="{29A8AEB1-9B9B-1B48-86D4-65D540AAA8BF}" destId="{7A493085-4D09-F944-9CFA-39AB41757DF6}" srcOrd="4" destOrd="0" presId="urn:microsoft.com/office/officeart/2005/8/layout/radial4"/>
    <dgm:cxn modelId="{C804F1E1-810E-604E-AD86-CB87E6CDF64D}" type="presParOf" srcId="{29A8AEB1-9B9B-1B48-86D4-65D540AAA8BF}" destId="{8BA1306D-F908-E640-BDE5-5A9E30C1557E}" srcOrd="5" destOrd="0" presId="urn:microsoft.com/office/officeart/2005/8/layout/radial4"/>
    <dgm:cxn modelId="{BA432CFD-FC56-EE49-873C-D0939EF63096}" type="presParOf" srcId="{29A8AEB1-9B9B-1B48-86D4-65D540AAA8BF}" destId="{850F5524-9683-1042-9CA9-0C44FB7831C8}" srcOrd="6" destOrd="0" presId="urn:microsoft.com/office/officeart/2005/8/layout/radial4"/>
    <dgm:cxn modelId="{98094884-C4C4-2E4B-BDC1-E6F1986F7256}" type="presParOf" srcId="{29A8AEB1-9B9B-1B48-86D4-65D540AAA8BF}" destId="{EEC81C00-CBA8-CD47-83A4-2C3B15FA4235}" srcOrd="7" destOrd="0" presId="urn:microsoft.com/office/officeart/2005/8/layout/radial4"/>
    <dgm:cxn modelId="{73DA464D-717A-6741-864C-0578E2CF026E}" type="presParOf" srcId="{29A8AEB1-9B9B-1B48-86D4-65D540AAA8BF}" destId="{FAD8FE67-2323-C042-90B3-9C171D823631}" srcOrd="8"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6397A8-A9E8-5C42-8DA9-DAA619D0F298}">
      <dsp:nvSpPr>
        <dsp:cNvPr id="0" name=""/>
        <dsp:cNvSpPr/>
      </dsp:nvSpPr>
      <dsp:spPr>
        <a:xfrm>
          <a:off x="2225040" y="2172962"/>
          <a:ext cx="1645920" cy="1645920"/>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Sustainable Revenue</a:t>
          </a:r>
        </a:p>
      </dsp:txBody>
      <dsp:txXfrm>
        <a:off x="2466079" y="2414001"/>
        <a:ext cx="1163842" cy="1163842"/>
      </dsp:txXfrm>
    </dsp:sp>
    <dsp:sp modelId="{574D01E1-C57C-6C42-AE61-9BF2162ACBD7}">
      <dsp:nvSpPr>
        <dsp:cNvPr id="0" name=""/>
        <dsp:cNvSpPr/>
      </dsp:nvSpPr>
      <dsp:spPr>
        <a:xfrm rot="11700000">
          <a:off x="758329" y="2340572"/>
          <a:ext cx="1438394" cy="469087"/>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73EA425-BDB3-1E45-86FD-53B339CF22B9}">
      <dsp:nvSpPr>
        <dsp:cNvPr id="0" name=""/>
        <dsp:cNvSpPr/>
      </dsp:nvSpPr>
      <dsp:spPr>
        <a:xfrm>
          <a:off x="1023" y="1763524"/>
          <a:ext cx="1563624" cy="1250899"/>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Utilities </a:t>
          </a:r>
        </a:p>
      </dsp:txBody>
      <dsp:txXfrm>
        <a:off x="37661" y="1800162"/>
        <a:ext cx="1490348" cy="1177623"/>
      </dsp:txXfrm>
    </dsp:sp>
    <dsp:sp modelId="{11D8598F-D9C4-2641-95D8-C44411A4F02F}">
      <dsp:nvSpPr>
        <dsp:cNvPr id="0" name=""/>
        <dsp:cNvSpPr/>
      </dsp:nvSpPr>
      <dsp:spPr>
        <a:xfrm rot="14700000">
          <a:off x="1641679" y="1287837"/>
          <a:ext cx="1438394" cy="469087"/>
        </a:xfrm>
        <a:prstGeom prst="leftArrow">
          <a:avLst>
            <a:gd name="adj1" fmla="val 60000"/>
            <a:gd name="adj2" fmla="val 50000"/>
          </a:avLst>
        </a:prstGeom>
        <a:gradFill rotWithShape="0">
          <a:gsLst>
            <a:gs pos="0">
              <a:schemeClr val="accent2">
                <a:hueOff val="-3227112"/>
                <a:satOff val="-25382"/>
                <a:lumOff val="11634"/>
                <a:alphaOff val="0"/>
                <a:shade val="51000"/>
                <a:satMod val="130000"/>
              </a:schemeClr>
            </a:gs>
            <a:gs pos="80000">
              <a:schemeClr val="accent2">
                <a:hueOff val="-3227112"/>
                <a:satOff val="-25382"/>
                <a:lumOff val="11634"/>
                <a:alphaOff val="0"/>
                <a:shade val="93000"/>
                <a:satMod val="130000"/>
              </a:schemeClr>
            </a:gs>
            <a:gs pos="100000">
              <a:schemeClr val="accent2">
                <a:hueOff val="-3227112"/>
                <a:satOff val="-25382"/>
                <a:lumOff val="1163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A493085-4D09-F944-9CFA-39AB41757DF6}">
      <dsp:nvSpPr>
        <dsp:cNvPr id="0" name=""/>
        <dsp:cNvSpPr/>
      </dsp:nvSpPr>
      <dsp:spPr>
        <a:xfrm>
          <a:off x="1275118" y="245117"/>
          <a:ext cx="1563624" cy="1250899"/>
        </a:xfrm>
        <a:prstGeom prst="roundRect">
          <a:avLst>
            <a:gd name="adj" fmla="val 10000"/>
          </a:avLst>
        </a:prstGeom>
        <a:gradFill rotWithShape="0">
          <a:gsLst>
            <a:gs pos="0">
              <a:schemeClr val="accent2">
                <a:hueOff val="-3227112"/>
                <a:satOff val="-25382"/>
                <a:lumOff val="11634"/>
                <a:alphaOff val="0"/>
                <a:shade val="51000"/>
                <a:satMod val="130000"/>
              </a:schemeClr>
            </a:gs>
            <a:gs pos="80000">
              <a:schemeClr val="accent2">
                <a:hueOff val="-3227112"/>
                <a:satOff val="-25382"/>
                <a:lumOff val="11634"/>
                <a:alphaOff val="0"/>
                <a:shade val="93000"/>
                <a:satMod val="130000"/>
              </a:schemeClr>
            </a:gs>
            <a:gs pos="100000">
              <a:schemeClr val="accent2">
                <a:hueOff val="-3227112"/>
                <a:satOff val="-25382"/>
                <a:lumOff val="1163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Rail</a:t>
          </a:r>
        </a:p>
      </dsp:txBody>
      <dsp:txXfrm>
        <a:off x="1311756" y="281755"/>
        <a:ext cx="1490348" cy="1177623"/>
      </dsp:txXfrm>
    </dsp:sp>
    <dsp:sp modelId="{8BA1306D-F908-E640-BDE5-5A9E30C1557E}">
      <dsp:nvSpPr>
        <dsp:cNvPr id="0" name=""/>
        <dsp:cNvSpPr/>
      </dsp:nvSpPr>
      <dsp:spPr>
        <a:xfrm rot="17700000">
          <a:off x="3015926" y="1287837"/>
          <a:ext cx="1438394" cy="469087"/>
        </a:xfrm>
        <a:prstGeom prst="leftArrow">
          <a:avLst>
            <a:gd name="adj1" fmla="val 60000"/>
            <a:gd name="adj2" fmla="val 50000"/>
          </a:avLst>
        </a:prstGeom>
        <a:gradFill rotWithShape="0">
          <a:gsLst>
            <a:gs pos="0">
              <a:schemeClr val="accent2">
                <a:hueOff val="-6454223"/>
                <a:satOff val="-50765"/>
                <a:lumOff val="23268"/>
                <a:alphaOff val="0"/>
                <a:shade val="51000"/>
                <a:satMod val="130000"/>
              </a:schemeClr>
            </a:gs>
            <a:gs pos="80000">
              <a:schemeClr val="accent2">
                <a:hueOff val="-6454223"/>
                <a:satOff val="-50765"/>
                <a:lumOff val="23268"/>
                <a:alphaOff val="0"/>
                <a:shade val="93000"/>
                <a:satMod val="130000"/>
              </a:schemeClr>
            </a:gs>
            <a:gs pos="100000">
              <a:schemeClr val="accent2">
                <a:hueOff val="-6454223"/>
                <a:satOff val="-50765"/>
                <a:lumOff val="2326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850F5524-9683-1042-9CA9-0C44FB7831C8}">
      <dsp:nvSpPr>
        <dsp:cNvPr id="0" name=""/>
        <dsp:cNvSpPr/>
      </dsp:nvSpPr>
      <dsp:spPr>
        <a:xfrm>
          <a:off x="3257257" y="245117"/>
          <a:ext cx="1563624" cy="1250899"/>
        </a:xfrm>
        <a:prstGeom prst="roundRect">
          <a:avLst>
            <a:gd name="adj" fmla="val 10000"/>
          </a:avLst>
        </a:prstGeom>
        <a:gradFill rotWithShape="0">
          <a:gsLst>
            <a:gs pos="0">
              <a:schemeClr val="accent2">
                <a:hueOff val="-6454223"/>
                <a:satOff val="-50765"/>
                <a:lumOff val="23268"/>
                <a:alphaOff val="0"/>
                <a:shade val="51000"/>
                <a:satMod val="130000"/>
              </a:schemeClr>
            </a:gs>
            <a:gs pos="80000">
              <a:schemeClr val="accent2">
                <a:hueOff val="-6454223"/>
                <a:satOff val="-50765"/>
                <a:lumOff val="23268"/>
                <a:alphaOff val="0"/>
                <a:shade val="93000"/>
                <a:satMod val="130000"/>
              </a:schemeClr>
            </a:gs>
            <a:gs pos="100000">
              <a:schemeClr val="accent2">
                <a:hueOff val="-6454223"/>
                <a:satOff val="-50765"/>
                <a:lumOff val="2326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Rental </a:t>
          </a:r>
        </a:p>
      </dsp:txBody>
      <dsp:txXfrm>
        <a:off x="3293895" y="281755"/>
        <a:ext cx="1490348" cy="1177623"/>
      </dsp:txXfrm>
    </dsp:sp>
    <dsp:sp modelId="{EEC81C00-CBA8-CD47-83A4-2C3B15FA4235}">
      <dsp:nvSpPr>
        <dsp:cNvPr id="0" name=""/>
        <dsp:cNvSpPr/>
      </dsp:nvSpPr>
      <dsp:spPr>
        <a:xfrm rot="20700000">
          <a:off x="3899275" y="2340572"/>
          <a:ext cx="1438394" cy="469087"/>
        </a:xfrm>
        <a:prstGeom prst="leftArrow">
          <a:avLst>
            <a:gd name="adj1" fmla="val 60000"/>
            <a:gd name="adj2" fmla="val 50000"/>
          </a:avLst>
        </a:prstGeom>
        <a:gradFill rotWithShape="0">
          <a:gsLst>
            <a:gs pos="0">
              <a:schemeClr val="accent2">
                <a:hueOff val="-9681335"/>
                <a:satOff val="-76147"/>
                <a:lumOff val="34902"/>
                <a:alphaOff val="0"/>
                <a:shade val="51000"/>
                <a:satMod val="130000"/>
              </a:schemeClr>
            </a:gs>
            <a:gs pos="80000">
              <a:schemeClr val="accent2">
                <a:hueOff val="-9681335"/>
                <a:satOff val="-76147"/>
                <a:lumOff val="34902"/>
                <a:alphaOff val="0"/>
                <a:shade val="93000"/>
                <a:satMod val="130000"/>
              </a:schemeClr>
            </a:gs>
            <a:gs pos="100000">
              <a:schemeClr val="accent2">
                <a:hueOff val="-9681335"/>
                <a:satOff val="-76147"/>
                <a:lumOff val="349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AD8FE67-2323-C042-90B3-9C171D823631}">
      <dsp:nvSpPr>
        <dsp:cNvPr id="0" name=""/>
        <dsp:cNvSpPr/>
      </dsp:nvSpPr>
      <dsp:spPr>
        <a:xfrm>
          <a:off x="4531352" y="1763524"/>
          <a:ext cx="1563624" cy="1250899"/>
        </a:xfrm>
        <a:prstGeom prst="roundRect">
          <a:avLst>
            <a:gd name="adj" fmla="val 10000"/>
          </a:avLst>
        </a:prstGeom>
        <a:gradFill rotWithShape="0">
          <a:gsLst>
            <a:gs pos="0">
              <a:schemeClr val="accent2">
                <a:hueOff val="-9681335"/>
                <a:satOff val="-76147"/>
                <a:lumOff val="34902"/>
                <a:alphaOff val="0"/>
                <a:shade val="51000"/>
                <a:satMod val="130000"/>
              </a:schemeClr>
            </a:gs>
            <a:gs pos="80000">
              <a:schemeClr val="accent2">
                <a:hueOff val="-9681335"/>
                <a:satOff val="-76147"/>
                <a:lumOff val="34902"/>
                <a:alphaOff val="0"/>
                <a:shade val="93000"/>
                <a:satMod val="130000"/>
              </a:schemeClr>
            </a:gs>
            <a:gs pos="100000">
              <a:schemeClr val="accent2">
                <a:hueOff val="-9681335"/>
                <a:satOff val="-76147"/>
                <a:lumOff val="3490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1511300">
            <a:lnSpc>
              <a:spcPct val="90000"/>
            </a:lnSpc>
            <a:spcBef>
              <a:spcPct val="0"/>
            </a:spcBef>
            <a:spcAft>
              <a:spcPct val="35000"/>
            </a:spcAft>
            <a:buNone/>
          </a:pPr>
          <a:r>
            <a:rPr lang="en-US" sz="3400" kern="1200" dirty="0"/>
            <a:t>Gas Supply  </a:t>
          </a:r>
        </a:p>
      </dsp:txBody>
      <dsp:txXfrm>
        <a:off x="4567990" y="1800162"/>
        <a:ext cx="1490348" cy="11776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347" cy="496490"/>
          </a:xfrm>
          <a:prstGeom prst="rect">
            <a:avLst/>
          </a:prstGeom>
        </p:spPr>
        <p:txBody>
          <a:bodyPr vert="horz" lIns="91998" tIns="45999" rIns="91998" bIns="45999" rtlCol="0"/>
          <a:lstStyle>
            <a:lvl1pPr algn="l">
              <a:defRPr sz="1200"/>
            </a:lvl1pPr>
          </a:lstStyle>
          <a:p>
            <a:pPr>
              <a:defRPr/>
            </a:pPr>
            <a:endParaRPr lang="en-ZA" dirty="0"/>
          </a:p>
        </p:txBody>
      </p:sp>
      <p:sp>
        <p:nvSpPr>
          <p:cNvPr id="3" name="Date Placeholder 2"/>
          <p:cNvSpPr>
            <a:spLocks noGrp="1"/>
          </p:cNvSpPr>
          <p:nvPr>
            <p:ph type="dt" sz="quarter" idx="1"/>
          </p:nvPr>
        </p:nvSpPr>
        <p:spPr>
          <a:xfrm>
            <a:off x="3851342" y="1"/>
            <a:ext cx="2946347" cy="496490"/>
          </a:xfrm>
          <a:prstGeom prst="rect">
            <a:avLst/>
          </a:prstGeom>
        </p:spPr>
        <p:txBody>
          <a:bodyPr vert="horz" lIns="91998" tIns="45999" rIns="91998" bIns="45999" rtlCol="0"/>
          <a:lstStyle>
            <a:lvl1pPr algn="r">
              <a:defRPr sz="1200"/>
            </a:lvl1pPr>
          </a:lstStyle>
          <a:p>
            <a:pPr>
              <a:defRPr/>
            </a:pPr>
            <a:fld id="{4B00A556-73FF-4EE0-A4BB-7488232B38F7}" type="datetimeFigureOut">
              <a:rPr lang="en-US"/>
              <a:pPr>
                <a:defRPr/>
              </a:pPr>
              <a:t>6/20/2017</a:t>
            </a:fld>
            <a:endParaRPr lang="en-ZA" dirty="0"/>
          </a:p>
        </p:txBody>
      </p:sp>
      <p:sp>
        <p:nvSpPr>
          <p:cNvPr id="4" name="Footer Placeholder 3"/>
          <p:cNvSpPr>
            <a:spLocks noGrp="1"/>
          </p:cNvSpPr>
          <p:nvPr>
            <p:ph type="ftr" sz="quarter" idx="2"/>
          </p:nvPr>
        </p:nvSpPr>
        <p:spPr>
          <a:xfrm>
            <a:off x="0" y="9431600"/>
            <a:ext cx="2946347" cy="496490"/>
          </a:xfrm>
          <a:prstGeom prst="rect">
            <a:avLst/>
          </a:prstGeom>
        </p:spPr>
        <p:txBody>
          <a:bodyPr vert="horz" lIns="91998" tIns="45999" rIns="91998" bIns="45999" rtlCol="0" anchor="b"/>
          <a:lstStyle>
            <a:lvl1pPr algn="l">
              <a:defRPr sz="1200"/>
            </a:lvl1pPr>
          </a:lstStyle>
          <a:p>
            <a:pPr>
              <a:defRPr/>
            </a:pPr>
            <a:endParaRPr lang="en-ZA" dirty="0"/>
          </a:p>
        </p:txBody>
      </p:sp>
      <p:sp>
        <p:nvSpPr>
          <p:cNvPr id="5" name="Slide Number Placeholder 4"/>
          <p:cNvSpPr>
            <a:spLocks noGrp="1"/>
          </p:cNvSpPr>
          <p:nvPr>
            <p:ph type="sldNum" sz="quarter" idx="3"/>
          </p:nvPr>
        </p:nvSpPr>
        <p:spPr>
          <a:xfrm>
            <a:off x="3851342" y="9431600"/>
            <a:ext cx="2946347" cy="496490"/>
          </a:xfrm>
          <a:prstGeom prst="rect">
            <a:avLst/>
          </a:prstGeom>
        </p:spPr>
        <p:txBody>
          <a:bodyPr vert="horz" lIns="91998" tIns="45999" rIns="91998" bIns="45999" rtlCol="0" anchor="b"/>
          <a:lstStyle>
            <a:lvl1pPr algn="r">
              <a:defRPr sz="1200"/>
            </a:lvl1pPr>
          </a:lstStyle>
          <a:p>
            <a:pPr>
              <a:defRPr/>
            </a:pPr>
            <a:fld id="{29E73ED7-F475-4ED1-9D10-E2AAB2E37F69}" type="slidenum">
              <a:rPr lang="en-ZA"/>
              <a:pPr>
                <a:defRPr/>
              </a:pPr>
              <a:t>‹#›</a:t>
            </a:fld>
            <a:endParaRPr lang="en-ZA" dirty="0"/>
          </a:p>
        </p:txBody>
      </p:sp>
    </p:spTree>
    <p:extLst>
      <p:ext uri="{BB962C8B-B14F-4D97-AF65-F5344CB8AC3E}">
        <p14:creationId xmlns:p14="http://schemas.microsoft.com/office/powerpoint/2010/main" val="331301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347" cy="496490"/>
          </a:xfrm>
          <a:prstGeom prst="rect">
            <a:avLst/>
          </a:prstGeom>
        </p:spPr>
        <p:txBody>
          <a:bodyPr vert="horz" lIns="91998" tIns="45999" rIns="91998" bIns="45999" rtlCol="0"/>
          <a:lstStyle>
            <a:lvl1pPr algn="l">
              <a:defRPr sz="1200"/>
            </a:lvl1pPr>
          </a:lstStyle>
          <a:p>
            <a:pPr>
              <a:defRPr/>
            </a:pPr>
            <a:endParaRPr lang="en-ZA" dirty="0"/>
          </a:p>
        </p:txBody>
      </p:sp>
      <p:sp>
        <p:nvSpPr>
          <p:cNvPr id="3" name="Date Placeholder 2"/>
          <p:cNvSpPr>
            <a:spLocks noGrp="1"/>
          </p:cNvSpPr>
          <p:nvPr>
            <p:ph type="dt" idx="1"/>
          </p:nvPr>
        </p:nvSpPr>
        <p:spPr>
          <a:xfrm>
            <a:off x="3851342" y="1"/>
            <a:ext cx="2946347" cy="496490"/>
          </a:xfrm>
          <a:prstGeom prst="rect">
            <a:avLst/>
          </a:prstGeom>
        </p:spPr>
        <p:txBody>
          <a:bodyPr vert="horz" lIns="91998" tIns="45999" rIns="91998" bIns="45999" rtlCol="0"/>
          <a:lstStyle>
            <a:lvl1pPr algn="r">
              <a:defRPr sz="1200"/>
            </a:lvl1pPr>
          </a:lstStyle>
          <a:p>
            <a:pPr>
              <a:defRPr/>
            </a:pPr>
            <a:fld id="{F30D219B-48D2-4A2C-8D25-AE6136396E5E}" type="datetimeFigureOut">
              <a:rPr lang="en-US"/>
              <a:pPr>
                <a:defRPr/>
              </a:pPr>
              <a:t>6/20/2017</a:t>
            </a:fld>
            <a:endParaRPr lang="en-ZA" dirty="0"/>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998" tIns="45999" rIns="91998" bIns="45999" rtlCol="0" anchor="ctr"/>
          <a:lstStyle/>
          <a:p>
            <a:pPr lvl="0"/>
            <a:endParaRPr lang="en-ZA" noProof="0" dirty="0"/>
          </a:p>
        </p:txBody>
      </p:sp>
      <p:sp>
        <p:nvSpPr>
          <p:cNvPr id="5" name="Notes Placeholder 4"/>
          <p:cNvSpPr>
            <a:spLocks noGrp="1"/>
          </p:cNvSpPr>
          <p:nvPr>
            <p:ph type="body" sz="quarter" idx="3"/>
          </p:nvPr>
        </p:nvSpPr>
        <p:spPr>
          <a:xfrm>
            <a:off x="679927" y="4716662"/>
            <a:ext cx="5439410" cy="4468416"/>
          </a:xfrm>
          <a:prstGeom prst="rect">
            <a:avLst/>
          </a:prstGeom>
        </p:spPr>
        <p:txBody>
          <a:bodyPr vert="horz" lIns="91998" tIns="45999" rIns="91998" bIns="4599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31600"/>
            <a:ext cx="2946347" cy="496490"/>
          </a:xfrm>
          <a:prstGeom prst="rect">
            <a:avLst/>
          </a:prstGeom>
        </p:spPr>
        <p:txBody>
          <a:bodyPr vert="horz" lIns="91998" tIns="45999" rIns="91998" bIns="45999" rtlCol="0" anchor="b"/>
          <a:lstStyle>
            <a:lvl1pPr algn="l">
              <a:defRPr sz="1200"/>
            </a:lvl1pPr>
          </a:lstStyle>
          <a:p>
            <a:pPr>
              <a:defRPr/>
            </a:pPr>
            <a:endParaRPr lang="en-ZA" dirty="0"/>
          </a:p>
        </p:txBody>
      </p:sp>
      <p:sp>
        <p:nvSpPr>
          <p:cNvPr id="7" name="Slide Number Placeholder 6"/>
          <p:cNvSpPr>
            <a:spLocks noGrp="1"/>
          </p:cNvSpPr>
          <p:nvPr>
            <p:ph type="sldNum" sz="quarter" idx="5"/>
          </p:nvPr>
        </p:nvSpPr>
        <p:spPr>
          <a:xfrm>
            <a:off x="3851342" y="9431600"/>
            <a:ext cx="2946347" cy="496490"/>
          </a:xfrm>
          <a:prstGeom prst="rect">
            <a:avLst/>
          </a:prstGeom>
        </p:spPr>
        <p:txBody>
          <a:bodyPr vert="horz" lIns="91998" tIns="45999" rIns="91998" bIns="45999" rtlCol="0" anchor="b"/>
          <a:lstStyle>
            <a:lvl1pPr algn="r">
              <a:defRPr sz="1200"/>
            </a:lvl1pPr>
          </a:lstStyle>
          <a:p>
            <a:pPr>
              <a:defRPr/>
            </a:pPr>
            <a:fld id="{8923EB5F-683B-4352-B568-3AF6FCEE0B18}" type="slidenum">
              <a:rPr lang="en-ZA"/>
              <a:pPr>
                <a:defRPr/>
              </a:pPr>
              <a:t>‹#›</a:t>
            </a:fld>
            <a:endParaRPr lang="en-ZA" dirty="0"/>
          </a:p>
        </p:txBody>
      </p:sp>
    </p:spTree>
    <p:extLst>
      <p:ext uri="{BB962C8B-B14F-4D97-AF65-F5344CB8AC3E}">
        <p14:creationId xmlns:p14="http://schemas.microsoft.com/office/powerpoint/2010/main" val="20449714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defTabSz="919978" fontAlgn="auto">
              <a:spcBef>
                <a:spcPts val="0"/>
              </a:spcBef>
              <a:spcAft>
                <a:spcPts val="0"/>
              </a:spcAft>
              <a:defRPr/>
            </a:pPr>
            <a:fld id="{8923EB5F-683B-4352-B568-3AF6FCEE0B18}" type="slidenum">
              <a:rPr lang="en-ZA" sz="1800" kern="0">
                <a:solidFill>
                  <a:sysClr val="windowText" lastClr="000000"/>
                </a:solidFill>
              </a:rPr>
              <a:pPr defTabSz="919978" fontAlgn="auto">
                <a:spcBef>
                  <a:spcPts val="0"/>
                </a:spcBef>
                <a:spcAft>
                  <a:spcPts val="0"/>
                </a:spcAft>
                <a:defRPr/>
              </a:pPr>
              <a:t>25</a:t>
            </a:fld>
            <a:endParaRPr lang="en-ZA" sz="1800" kern="0" dirty="0">
              <a:solidFill>
                <a:sysClr val="windowText" lastClr="000000"/>
              </a:solidFill>
            </a:endParaRPr>
          </a:p>
        </p:txBody>
      </p:sp>
    </p:spTree>
    <p:extLst>
      <p:ext uri="{BB962C8B-B14F-4D97-AF65-F5344CB8AC3E}">
        <p14:creationId xmlns:p14="http://schemas.microsoft.com/office/powerpoint/2010/main" val="41923100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5" descr="Matuson_main_03-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571736" y="5186855"/>
            <a:ext cx="4000528" cy="709448"/>
          </a:xfrm>
        </p:spPr>
        <p:txBody>
          <a:bodyPr lIns="0" tIns="0" rIns="0" bIns="0">
            <a:noAutofit/>
          </a:bodyPr>
          <a:lstStyle>
            <a:lvl1pPr>
              <a:defRPr sz="2400" b="1" baseline="0">
                <a:solidFill>
                  <a:schemeClr val="bg1"/>
                </a:solidFill>
              </a:defRPr>
            </a:lvl1pPr>
          </a:lstStyle>
          <a:p>
            <a:r>
              <a:rPr lang="en-US" dirty="0"/>
              <a:t>Click to insert </a:t>
            </a:r>
            <a:br>
              <a:rPr lang="en-US" dirty="0"/>
            </a:br>
            <a:r>
              <a:rPr lang="en-US" dirty="0"/>
              <a:t>Presentation Title</a:t>
            </a:r>
            <a:endParaRPr lang="en-ZA" dirty="0"/>
          </a:p>
        </p:txBody>
      </p:sp>
    </p:spTree>
    <p:extLst>
      <p:ext uri="{BB962C8B-B14F-4D97-AF65-F5344CB8AC3E}">
        <p14:creationId xmlns:p14="http://schemas.microsoft.com/office/powerpoint/2010/main" val="3377527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5" descr="Matuson_pg2_opt2-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0" hasCustomPrompt="1"/>
          </p:nvPr>
        </p:nvSpPr>
        <p:spPr>
          <a:xfrm>
            <a:off x="272528" y="1029630"/>
            <a:ext cx="5734134" cy="437036"/>
          </a:xfrm>
        </p:spPr>
        <p:txBody>
          <a:bodyPr lIns="0" tIns="0" rIns="0" bIns="0"/>
          <a:lstStyle>
            <a:lvl1pPr>
              <a:buFontTx/>
              <a:buNone/>
              <a:defRPr sz="2800" b="1" i="0" cap="all" baseline="0">
                <a:solidFill>
                  <a:schemeClr val="accent1"/>
                </a:solidFill>
                <a:latin typeface="Calibri" pitchFamily="34" charset="0"/>
              </a:defRPr>
            </a:lvl1pPr>
          </a:lstStyle>
          <a:p>
            <a:pPr lvl="0"/>
            <a:r>
              <a:rPr lang="en-US" dirty="0"/>
              <a:t>Click to insert divider title</a:t>
            </a:r>
          </a:p>
        </p:txBody>
      </p:sp>
    </p:spTree>
    <p:extLst>
      <p:ext uri="{BB962C8B-B14F-4D97-AF65-F5344CB8AC3E}">
        <p14:creationId xmlns:p14="http://schemas.microsoft.com/office/powerpoint/2010/main" val="3111446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val="3901805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descr="Matuson_pg5-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Content Placeholder 2"/>
          <p:cNvSpPr>
            <a:spLocks noGrp="1"/>
          </p:cNvSpPr>
          <p:nvPr>
            <p:ph sz="half" idx="1" hasCustomPrompt="1"/>
          </p:nvPr>
        </p:nvSpPr>
        <p:spPr>
          <a:xfrm>
            <a:off x="457199" y="1842448"/>
            <a:ext cx="8086299" cy="4283715"/>
          </a:xfrm>
        </p:spPr>
        <p:txBody>
          <a:bodyPr lIns="0" tIns="0" rIns="0" bIns="0">
            <a:noAutofit/>
          </a:bodyPr>
          <a:lstStyle>
            <a:lvl1pPr marL="177800" indent="-177800">
              <a:buFont typeface="Arial" pitchFamily="34" charset="0"/>
              <a:buNone/>
              <a:defRPr sz="2000"/>
            </a:lvl1pPr>
            <a:lvl2pPr marL="355600" indent="-177800">
              <a:buFont typeface="Arial" pitchFamily="34" charset="0"/>
              <a:buChar char="•"/>
              <a:defRPr sz="1800"/>
            </a:lvl2pPr>
            <a:lvl3pPr marL="531813" indent="-176213">
              <a:buFont typeface="Arial" pitchFamily="34" charset="0"/>
              <a:buChar char="•"/>
              <a:defRPr sz="1600"/>
            </a:lvl3pPr>
            <a:lvl4pPr>
              <a:buFont typeface="Arial" pitchFamily="34" charset="0"/>
              <a:buChar char="•"/>
              <a:defRPr sz="1400"/>
            </a:lvl4pPr>
            <a:lvl5pPr>
              <a:defRPr sz="1800"/>
            </a:lvl5pPr>
            <a:lvl6pPr>
              <a:defRPr sz="1800"/>
            </a:lvl6pPr>
            <a:lvl7pPr>
              <a:defRPr sz="1800"/>
            </a:lvl7pPr>
            <a:lvl8pPr>
              <a:defRPr sz="1800"/>
            </a:lvl8pPr>
            <a:lvl9pPr>
              <a:defRPr sz="1800"/>
            </a:lvl9pPr>
          </a:lstStyle>
          <a:p>
            <a:pPr lvl="0"/>
            <a:r>
              <a:rPr lang="en-US" dirty="0"/>
              <a:t>Click to insert body text </a:t>
            </a:r>
          </a:p>
        </p:txBody>
      </p:sp>
      <p:sp>
        <p:nvSpPr>
          <p:cNvPr id="10" name="Title 1"/>
          <p:cNvSpPr>
            <a:spLocks noGrp="1"/>
          </p:cNvSpPr>
          <p:nvPr>
            <p:ph type="title" hasCustomPrompt="1"/>
          </p:nvPr>
        </p:nvSpPr>
        <p:spPr>
          <a:xfrm>
            <a:off x="453774" y="696029"/>
            <a:ext cx="5576419" cy="504973"/>
          </a:xfrm>
        </p:spPr>
        <p:txBody>
          <a:bodyPr lIns="0" tIns="0" rIns="0" bIns="0">
            <a:noAutofit/>
          </a:bodyPr>
          <a:lstStyle>
            <a:lvl1pPr algn="l">
              <a:defRPr sz="2800" b="1" cap="all" baseline="0">
                <a:solidFill>
                  <a:schemeClr val="accent1"/>
                </a:solidFill>
                <a:latin typeface="Calibri" pitchFamily="34" charset="0"/>
              </a:defRPr>
            </a:lvl1pPr>
          </a:lstStyle>
          <a:p>
            <a:r>
              <a:rPr lang="en-US" dirty="0"/>
              <a:t>Click to insert slide title</a:t>
            </a:r>
            <a:endParaRPr lang="en-ZA" dirty="0"/>
          </a:p>
        </p:txBody>
      </p:sp>
      <p:sp>
        <p:nvSpPr>
          <p:cNvPr id="11" name="Text Placeholder 8"/>
          <p:cNvSpPr>
            <a:spLocks noGrp="1"/>
          </p:cNvSpPr>
          <p:nvPr>
            <p:ph type="body" sz="quarter" idx="12" hasCustomPrompt="1"/>
          </p:nvPr>
        </p:nvSpPr>
        <p:spPr>
          <a:xfrm>
            <a:off x="464498" y="1377732"/>
            <a:ext cx="5594350" cy="409575"/>
          </a:xfrm>
        </p:spPr>
        <p:txBody>
          <a:bodyPr lIns="0" tIns="0" rIns="0" bIns="0">
            <a:noAutofit/>
          </a:bodyPr>
          <a:lstStyle>
            <a:lvl1pPr>
              <a:buNone/>
              <a:defRPr sz="2600" baseline="0">
                <a:latin typeface="Calibri" pitchFamily="34" charset="0"/>
              </a:defRPr>
            </a:lvl1pPr>
          </a:lstStyle>
          <a:p>
            <a:pPr lvl="0"/>
            <a:r>
              <a:rPr lang="en-US" dirty="0"/>
              <a:t>Click to insert sub-title</a:t>
            </a:r>
          </a:p>
        </p:txBody>
      </p:sp>
      <p:sp>
        <p:nvSpPr>
          <p:cNvPr id="15" name="Slide Number Placeholder 5"/>
          <p:cNvSpPr>
            <a:spLocks noGrp="1"/>
          </p:cNvSpPr>
          <p:nvPr>
            <p:ph type="sldNum" sz="quarter" idx="4"/>
          </p:nvPr>
        </p:nvSpPr>
        <p:spPr>
          <a:xfrm>
            <a:off x="141288" y="6517356"/>
            <a:ext cx="415925" cy="312737"/>
          </a:xfrm>
          <a:prstGeom prst="rect">
            <a:avLst/>
          </a:prstGeom>
        </p:spPr>
        <p:txBody>
          <a:bodyPr/>
          <a:lstStyle>
            <a:lvl1pPr>
              <a:defRPr sz="1200" baseline="0">
                <a:solidFill>
                  <a:schemeClr val="bg1">
                    <a:lumMod val="50000"/>
                  </a:schemeClr>
                </a:solidFill>
                <a:latin typeface="Calibri" pitchFamily="34" charset="0"/>
              </a:defRPr>
            </a:lvl1pPr>
          </a:lstStyle>
          <a:p>
            <a:pPr>
              <a:defRPr/>
            </a:pPr>
            <a:fld id="{D134FEBF-1D9D-4469-8D54-6E6D0B2F3406}" type="slidenum">
              <a:rPr lang="en-ZA"/>
              <a:pPr>
                <a:defRPr/>
              </a:pPr>
              <a:t>‹#›</a:t>
            </a:fld>
            <a:endParaRPr lang="en-ZA" dirty="0"/>
          </a:p>
        </p:txBody>
      </p:sp>
    </p:spTree>
    <p:extLst>
      <p:ext uri="{BB962C8B-B14F-4D97-AF65-F5344CB8AC3E}">
        <p14:creationId xmlns:p14="http://schemas.microsoft.com/office/powerpoint/2010/main" val="908157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6" descr="Matuson_pg5-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itle 1"/>
          <p:cNvSpPr>
            <a:spLocks noGrp="1"/>
          </p:cNvSpPr>
          <p:nvPr>
            <p:ph type="title" hasCustomPrompt="1"/>
          </p:nvPr>
        </p:nvSpPr>
        <p:spPr>
          <a:xfrm>
            <a:off x="451492" y="696029"/>
            <a:ext cx="5576419" cy="504973"/>
          </a:xfrm>
        </p:spPr>
        <p:txBody>
          <a:bodyPr lIns="0" tIns="0" rIns="0" bIns="0">
            <a:noAutofit/>
          </a:bodyPr>
          <a:lstStyle>
            <a:lvl1pPr algn="l">
              <a:defRPr sz="2800" b="1" cap="all" baseline="0">
                <a:solidFill>
                  <a:schemeClr val="accent1"/>
                </a:solidFill>
                <a:latin typeface="Calibri" pitchFamily="34" charset="0"/>
              </a:defRPr>
            </a:lvl1pPr>
          </a:lstStyle>
          <a:p>
            <a:r>
              <a:rPr lang="en-US" dirty="0"/>
              <a:t>Click to insert slide title</a:t>
            </a:r>
            <a:endParaRPr lang="en-ZA" dirty="0"/>
          </a:p>
        </p:txBody>
      </p:sp>
      <p:sp>
        <p:nvSpPr>
          <p:cNvPr id="4" name="Slide Number Placeholder 5"/>
          <p:cNvSpPr>
            <a:spLocks noGrp="1"/>
          </p:cNvSpPr>
          <p:nvPr>
            <p:ph type="sldNum" sz="quarter" idx="10"/>
          </p:nvPr>
        </p:nvSpPr>
        <p:spPr/>
        <p:txBody>
          <a:bodyPr/>
          <a:lstStyle>
            <a:lvl1pPr>
              <a:defRPr sz="1200" baseline="0">
                <a:solidFill>
                  <a:schemeClr val="bg1">
                    <a:lumMod val="50000"/>
                  </a:schemeClr>
                </a:solidFill>
                <a:latin typeface="Calibri" pitchFamily="34" charset="0"/>
              </a:defRPr>
            </a:lvl1pPr>
          </a:lstStyle>
          <a:p>
            <a:pPr>
              <a:defRPr/>
            </a:pPr>
            <a:fld id="{19DB0188-54E4-476F-9CF3-D675E5687C0D}" type="slidenum">
              <a:rPr lang="en-ZA"/>
              <a:pPr>
                <a:defRPr/>
              </a:pPr>
              <a:t>‹#›</a:t>
            </a:fld>
            <a:endParaRPr lang="en-ZA" dirty="0"/>
          </a:p>
        </p:txBody>
      </p:sp>
    </p:spTree>
    <p:extLst>
      <p:ext uri="{BB962C8B-B14F-4D97-AF65-F5344CB8AC3E}">
        <p14:creationId xmlns:p14="http://schemas.microsoft.com/office/powerpoint/2010/main" val="4249162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5" descr="Matuson_pg4_opt2-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a:spLocks noGrp="1"/>
          </p:cNvSpPr>
          <p:nvPr>
            <p:ph type="title" hasCustomPrompt="1"/>
          </p:nvPr>
        </p:nvSpPr>
        <p:spPr>
          <a:xfrm>
            <a:off x="4135272" y="3725838"/>
            <a:ext cx="4756480" cy="475942"/>
          </a:xfrm>
        </p:spPr>
        <p:txBody>
          <a:bodyPr lIns="0" tIns="0" rIns="0" bIns="0"/>
          <a:lstStyle>
            <a:lvl1pPr algn="r">
              <a:defRPr sz="2800" b="1" i="0" cap="all" baseline="0">
                <a:solidFill>
                  <a:schemeClr val="accent1"/>
                </a:solidFill>
                <a:latin typeface="Calibri" pitchFamily="34" charset="0"/>
              </a:defRPr>
            </a:lvl1pPr>
          </a:lstStyle>
          <a:p>
            <a:r>
              <a:rPr lang="en-US" dirty="0"/>
              <a:t>Click to insert divider title</a:t>
            </a:r>
            <a:endParaRPr lang="en-ZA" dirty="0"/>
          </a:p>
        </p:txBody>
      </p:sp>
    </p:spTree>
    <p:extLst>
      <p:ext uri="{BB962C8B-B14F-4D97-AF65-F5344CB8AC3E}">
        <p14:creationId xmlns:p14="http://schemas.microsoft.com/office/powerpoint/2010/main" val="511810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line, two spaces, footnotes">
    <p:spTree>
      <p:nvGrpSpPr>
        <p:cNvPr id="1" name=""/>
        <p:cNvGrpSpPr/>
        <p:nvPr/>
      </p:nvGrpSpPr>
      <p:grpSpPr>
        <a:xfrm>
          <a:off x="0" y="0"/>
          <a:ext cx="0" cy="0"/>
          <a:chOff x="0" y="0"/>
          <a:chExt cx="0" cy="0"/>
        </a:xfrm>
      </p:grpSpPr>
      <p:sp>
        <p:nvSpPr>
          <p:cNvPr id="13" name="Заголовок 13"/>
          <p:cNvSpPr>
            <a:spLocks noGrp="1"/>
          </p:cNvSpPr>
          <p:nvPr>
            <p:ph type="title" hasCustomPrompt="1"/>
          </p:nvPr>
        </p:nvSpPr>
        <p:spPr>
          <a:xfrm>
            <a:off x="316523" y="166317"/>
            <a:ext cx="8510954" cy="430978"/>
          </a:xfrm>
          <a:prstGeom prst="rect">
            <a:avLst/>
          </a:prstGeom>
        </p:spPr>
        <p:txBody>
          <a:bodyPr lIns="0" rIns="0">
            <a:noAutofit/>
          </a:bodyPr>
          <a:lstStyle>
            <a:lvl1pPr algn="l">
              <a:defRPr sz="2215" baseline="0">
                <a:latin typeface="+mj-lt"/>
                <a:cs typeface="Arial" pitchFamily="34" charset="0"/>
              </a:defRPr>
            </a:lvl1pPr>
          </a:lstStyle>
          <a:p>
            <a:r>
              <a:rPr lang="en-US" dirty="0"/>
              <a:t>Headline (one line only)</a:t>
            </a:r>
            <a:endParaRPr lang="ru-RU" dirty="0"/>
          </a:p>
        </p:txBody>
      </p:sp>
      <p:sp>
        <p:nvSpPr>
          <p:cNvPr id="19" name="Нижний колонтитул 4"/>
          <p:cNvSpPr>
            <a:spLocks noGrp="1"/>
          </p:cNvSpPr>
          <p:nvPr>
            <p:ph type="ftr" sz="quarter" idx="11"/>
          </p:nvPr>
        </p:nvSpPr>
        <p:spPr>
          <a:xfrm>
            <a:off x="316523" y="6488114"/>
            <a:ext cx="4026877" cy="252412"/>
          </a:xfrm>
          <a:prstGeom prst="rect">
            <a:avLst/>
          </a:prstGeom>
        </p:spPr>
        <p:txBody>
          <a:bodyPr lIns="0" tIns="0" rIns="36000" bIns="18000" anchor="b">
            <a:noAutofit/>
          </a:bodyPr>
          <a:lstStyle>
            <a:lvl1pPr>
              <a:defRPr sz="1108">
                <a:solidFill>
                  <a:srgbClr val="898989"/>
                </a:solidFill>
                <a:latin typeface="Arial" pitchFamily="34" charset="0"/>
                <a:cs typeface="Arial" pitchFamily="34" charset="0"/>
              </a:defRPr>
            </a:lvl1pPr>
          </a:lstStyle>
          <a:p>
            <a:r>
              <a:rPr lang="en-US" dirty="0"/>
              <a:t>LEGALLY PRIVILEGE</a:t>
            </a:r>
            <a:endParaRPr lang="ru-RU" dirty="0"/>
          </a:p>
        </p:txBody>
      </p:sp>
      <p:sp>
        <p:nvSpPr>
          <p:cNvPr id="7" name="Объект 6"/>
          <p:cNvSpPr>
            <a:spLocks noGrp="1"/>
          </p:cNvSpPr>
          <p:nvPr>
            <p:ph sz="quarter" idx="17"/>
          </p:nvPr>
        </p:nvSpPr>
        <p:spPr>
          <a:xfrm>
            <a:off x="316523" y="781050"/>
            <a:ext cx="4173415" cy="5030788"/>
          </a:xfrm>
        </p:spPr>
        <p:txBody>
          <a:bodyPr lIns="0" rIns="36000">
            <a:no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9" name="Объект 8"/>
          <p:cNvSpPr>
            <a:spLocks noGrp="1"/>
          </p:cNvSpPr>
          <p:nvPr>
            <p:ph sz="quarter" idx="18"/>
          </p:nvPr>
        </p:nvSpPr>
        <p:spPr>
          <a:xfrm>
            <a:off x="4654062" y="781050"/>
            <a:ext cx="4173415" cy="5043488"/>
          </a:xfrm>
        </p:spPr>
        <p:txBody>
          <a:bodyPr lIns="0" rIns="36000">
            <a:no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21" name="Text Placeholder 2"/>
          <p:cNvSpPr>
            <a:spLocks noGrp="1"/>
          </p:cNvSpPr>
          <p:nvPr>
            <p:ph type="body" sz="quarter" idx="14" hasCustomPrompt="1"/>
          </p:nvPr>
        </p:nvSpPr>
        <p:spPr>
          <a:xfrm>
            <a:off x="316523" y="5819776"/>
            <a:ext cx="8510954" cy="488950"/>
          </a:xfrm>
        </p:spPr>
        <p:txBody>
          <a:bodyPr lIns="0" tIns="0" rIns="0" bIns="0" anchor="b">
            <a:noAutofit/>
          </a:bodyPr>
          <a:lstStyle>
            <a:lvl1pPr marL="335582" indent="-335582">
              <a:spcBef>
                <a:spcPts val="0"/>
              </a:spcBef>
              <a:buNone/>
              <a:tabLst>
                <a:tab pos="244726" algn="r"/>
                <a:tab pos="334116" algn="l"/>
              </a:tabLst>
              <a:defRPr sz="831" baseline="0"/>
            </a:lvl1pPr>
            <a:lvl2pPr marL="422041" indent="0">
              <a:buNone/>
              <a:defRPr/>
            </a:lvl2pPr>
            <a:lvl3pPr marL="844083" indent="0">
              <a:buNone/>
              <a:defRPr/>
            </a:lvl3pPr>
            <a:lvl4pPr marL="1266124" indent="0">
              <a:buNone/>
              <a:defRPr/>
            </a:lvl4pPr>
            <a:lvl5pPr marL="1688165" indent="0">
              <a:buNone/>
              <a:defRPr/>
            </a:lvl5pPr>
          </a:lstStyle>
          <a:p>
            <a:pPr lvl="0"/>
            <a:r>
              <a:rPr lang="en-US" dirty="0"/>
              <a:t>	*	First footnote (use  tabs  for proper formatting, use stars or numbers if more than 3 footnotes) </a:t>
            </a:r>
          </a:p>
          <a:p>
            <a:pPr lvl="0"/>
            <a:r>
              <a:rPr lang="en-US" dirty="0"/>
              <a:t>	**	Second footnote</a:t>
            </a:r>
            <a:endParaRPr lang="en-GB" dirty="0"/>
          </a:p>
        </p:txBody>
      </p:sp>
    </p:spTree>
    <p:extLst>
      <p:ext uri="{BB962C8B-B14F-4D97-AF65-F5344CB8AC3E}">
        <p14:creationId xmlns:p14="http://schemas.microsoft.com/office/powerpoint/2010/main" val="3335140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6" name="Picture 8" descr="Matuson_pg3-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ontent Placeholder 3"/>
          <p:cNvSpPr>
            <a:spLocks noGrp="1"/>
          </p:cNvSpPr>
          <p:nvPr>
            <p:ph sz="half" idx="2" hasCustomPrompt="1"/>
          </p:nvPr>
        </p:nvSpPr>
        <p:spPr>
          <a:xfrm>
            <a:off x="4648200" y="1842448"/>
            <a:ext cx="4038600" cy="4283715"/>
          </a:xfrm>
        </p:spPr>
        <p:txBody>
          <a:bodyPr lIns="0" tIns="0" rIns="0" bIns="0">
            <a:noAutofit/>
          </a:bodyPr>
          <a:lstStyle>
            <a:lvl1pPr marL="177800" indent="-177800">
              <a:defRPr sz="1600"/>
            </a:lvl1pPr>
            <a:lvl2pPr marL="355600" indent="-177800">
              <a:buFont typeface="Arial" pitchFamily="34" charset="0"/>
              <a:buChar char="•"/>
              <a:defRPr sz="1600"/>
            </a:lvl2pPr>
            <a:lvl3pPr marL="531813" indent="-176213">
              <a:buFont typeface="Arial" pitchFamily="34" charset="0"/>
              <a:buChar char="•"/>
              <a:defRPr sz="1600"/>
            </a:lvl3pPr>
            <a:lvl4pPr>
              <a:buNone/>
              <a:defRPr sz="1400"/>
            </a:lvl4pPr>
            <a:lvl5pPr>
              <a:defRPr sz="1800"/>
            </a:lvl5pPr>
            <a:lvl6pPr>
              <a:defRPr sz="1800"/>
            </a:lvl6pPr>
            <a:lvl7pPr>
              <a:defRPr sz="1800"/>
            </a:lvl7pPr>
            <a:lvl8pPr>
              <a:defRPr sz="1800"/>
            </a:lvl8pPr>
            <a:lvl9pPr>
              <a:defRPr sz="1800"/>
            </a:lvl9pPr>
          </a:lstStyle>
          <a:p>
            <a:pPr lvl="0"/>
            <a:r>
              <a:rPr lang="en-US" dirty="0"/>
              <a:t>Click to insert first level bullet</a:t>
            </a:r>
          </a:p>
          <a:p>
            <a:pPr lvl="1"/>
            <a:r>
              <a:rPr lang="en-US" dirty="0"/>
              <a:t>Second level</a:t>
            </a:r>
          </a:p>
          <a:p>
            <a:pPr lvl="2"/>
            <a:r>
              <a:rPr lang="en-US" dirty="0"/>
              <a:t>Third level</a:t>
            </a:r>
          </a:p>
        </p:txBody>
      </p:sp>
      <p:sp>
        <p:nvSpPr>
          <p:cNvPr id="12" name="Text Placeholder 11"/>
          <p:cNvSpPr>
            <a:spLocks noGrp="1"/>
          </p:cNvSpPr>
          <p:nvPr>
            <p:ph type="body" sz="quarter" idx="13" hasCustomPrompt="1"/>
          </p:nvPr>
        </p:nvSpPr>
        <p:spPr>
          <a:xfrm>
            <a:off x="453087" y="727410"/>
            <a:ext cx="5639870" cy="531813"/>
          </a:xfrm>
        </p:spPr>
        <p:txBody>
          <a:bodyPr lIns="0" tIns="0" rIns="0" bIns="0">
            <a:noAutofit/>
          </a:bodyPr>
          <a:lstStyle>
            <a:lvl1pPr>
              <a:buFontTx/>
              <a:buNone/>
              <a:defRPr sz="2800" b="1" i="0" cap="all" baseline="0">
                <a:solidFill>
                  <a:schemeClr val="accent1"/>
                </a:solidFill>
                <a:latin typeface="Calibri" pitchFamily="34" charset="0"/>
              </a:defRPr>
            </a:lvl1pPr>
          </a:lstStyle>
          <a:p>
            <a:pPr lvl="0"/>
            <a:r>
              <a:rPr lang="en-US" dirty="0"/>
              <a:t>Click to insert slide title</a:t>
            </a:r>
          </a:p>
        </p:txBody>
      </p:sp>
      <p:sp>
        <p:nvSpPr>
          <p:cNvPr id="13" name="Text Placeholder 8"/>
          <p:cNvSpPr>
            <a:spLocks noGrp="1"/>
          </p:cNvSpPr>
          <p:nvPr>
            <p:ph type="body" sz="quarter" idx="14" hasCustomPrompt="1"/>
          </p:nvPr>
        </p:nvSpPr>
        <p:spPr>
          <a:xfrm>
            <a:off x="480264" y="1377732"/>
            <a:ext cx="5594350" cy="409575"/>
          </a:xfrm>
        </p:spPr>
        <p:txBody>
          <a:bodyPr lIns="0" tIns="0" rIns="0" bIns="0">
            <a:noAutofit/>
          </a:bodyPr>
          <a:lstStyle>
            <a:lvl1pPr>
              <a:buNone/>
              <a:defRPr sz="2600" baseline="0">
                <a:latin typeface="Calibri" pitchFamily="34" charset="0"/>
              </a:defRPr>
            </a:lvl1pPr>
          </a:lstStyle>
          <a:p>
            <a:pPr lvl="0"/>
            <a:r>
              <a:rPr lang="en-US" dirty="0"/>
              <a:t>Click to insert sub-title</a:t>
            </a:r>
          </a:p>
        </p:txBody>
      </p:sp>
      <p:sp>
        <p:nvSpPr>
          <p:cNvPr id="17" name="Content Placeholder 3"/>
          <p:cNvSpPr>
            <a:spLocks noGrp="1"/>
          </p:cNvSpPr>
          <p:nvPr>
            <p:ph sz="half" idx="16" hasCustomPrompt="1"/>
          </p:nvPr>
        </p:nvSpPr>
        <p:spPr>
          <a:xfrm>
            <a:off x="465083" y="1852959"/>
            <a:ext cx="4038600" cy="4283715"/>
          </a:xfrm>
        </p:spPr>
        <p:txBody>
          <a:bodyPr lIns="0" tIns="0" rIns="0" bIns="0">
            <a:noAutofit/>
          </a:bodyPr>
          <a:lstStyle>
            <a:lvl1pPr marL="177800" indent="-177800">
              <a:defRPr sz="1600"/>
            </a:lvl1pPr>
            <a:lvl2pPr marL="355600" indent="-177800">
              <a:buFont typeface="Arial" pitchFamily="34" charset="0"/>
              <a:buChar char="•"/>
              <a:defRPr sz="1600"/>
            </a:lvl2pPr>
            <a:lvl3pPr marL="531813" indent="-176213">
              <a:buFont typeface="Arial" pitchFamily="34" charset="0"/>
              <a:buChar char="•"/>
              <a:defRPr sz="1600"/>
            </a:lvl3pPr>
            <a:lvl4pPr>
              <a:buNone/>
              <a:defRPr sz="1400"/>
            </a:lvl4pPr>
            <a:lvl5pPr>
              <a:defRPr sz="1800"/>
            </a:lvl5pPr>
            <a:lvl6pPr>
              <a:defRPr sz="1800"/>
            </a:lvl6pPr>
            <a:lvl7pPr>
              <a:defRPr sz="1800"/>
            </a:lvl7pPr>
            <a:lvl8pPr>
              <a:defRPr sz="1800"/>
            </a:lvl8pPr>
            <a:lvl9pPr>
              <a:defRPr sz="1800"/>
            </a:lvl9pPr>
          </a:lstStyle>
          <a:p>
            <a:pPr lvl="0"/>
            <a:r>
              <a:rPr lang="en-US" dirty="0"/>
              <a:t>Click to insert first level bullet</a:t>
            </a:r>
          </a:p>
          <a:p>
            <a:pPr lvl="1"/>
            <a:r>
              <a:rPr lang="en-US" dirty="0"/>
              <a:t>Second level</a:t>
            </a:r>
          </a:p>
          <a:p>
            <a:pPr lvl="2"/>
            <a:r>
              <a:rPr lang="en-US" dirty="0"/>
              <a:t>Third level</a:t>
            </a:r>
          </a:p>
        </p:txBody>
      </p:sp>
      <p:sp>
        <p:nvSpPr>
          <p:cNvPr id="14" name="Text Placeholder 10"/>
          <p:cNvSpPr txBox="1">
            <a:spLocks/>
          </p:cNvSpPr>
          <p:nvPr userDrawn="1"/>
        </p:nvSpPr>
        <p:spPr>
          <a:xfrm>
            <a:off x="504825" y="6523038"/>
            <a:ext cx="3740150" cy="388937"/>
          </a:xfrm>
          <a:prstGeom prst="rect">
            <a:avLst/>
          </a:prstGeom>
        </p:spPr>
        <p:txBody>
          <a:bodyPr/>
          <a:lstStyle>
            <a:lvl1pPr>
              <a:buNone/>
              <a:defRPr sz="1100" cap="all" baseline="0">
                <a:solidFill>
                  <a:schemeClr val="bg1">
                    <a:lumMod val="50000"/>
                  </a:schemeClr>
                </a:solidFill>
                <a:latin typeface="Calibri" pitchFamily="34" charset="0"/>
              </a:defRPr>
            </a:lvl1pPr>
          </a:lstStyle>
          <a:p>
            <a:pPr marL="342900" indent="-342900">
              <a:spcBef>
                <a:spcPct val="20000"/>
              </a:spcBef>
              <a:buFont typeface="Arial" charset="0"/>
              <a:buNone/>
              <a:defRPr/>
            </a:pPr>
            <a:r>
              <a:rPr lang="en-ZA" dirty="0">
                <a:cs typeface="+mn-cs"/>
              </a:rPr>
              <a:t>[INSERT PRESENTATION SLIDE IN SLIDE MASTER VIEW]</a:t>
            </a:r>
          </a:p>
        </p:txBody>
      </p:sp>
      <p:sp>
        <p:nvSpPr>
          <p:cNvPr id="18" name="Slide Number Placeholder 5"/>
          <p:cNvSpPr>
            <a:spLocks noGrp="1"/>
          </p:cNvSpPr>
          <p:nvPr>
            <p:ph type="sldNum" sz="quarter" idx="4"/>
          </p:nvPr>
        </p:nvSpPr>
        <p:spPr>
          <a:xfrm>
            <a:off x="141288" y="6517356"/>
            <a:ext cx="415925" cy="312737"/>
          </a:xfrm>
          <a:prstGeom prst="rect">
            <a:avLst/>
          </a:prstGeom>
        </p:spPr>
        <p:txBody>
          <a:bodyPr/>
          <a:lstStyle>
            <a:lvl1pPr>
              <a:defRPr sz="1200" baseline="0">
                <a:solidFill>
                  <a:schemeClr val="bg1">
                    <a:lumMod val="50000"/>
                  </a:schemeClr>
                </a:solidFill>
                <a:latin typeface="Calibri" pitchFamily="34" charset="0"/>
              </a:defRPr>
            </a:lvl1pPr>
          </a:lstStyle>
          <a:p>
            <a:pPr>
              <a:defRPr/>
            </a:pPr>
            <a:fld id="{D134FEBF-1D9D-4469-8D54-6E6D0B2F3406}" type="slidenum">
              <a:rPr lang="en-ZA"/>
              <a:pPr>
                <a:defRPr/>
              </a:pPr>
              <a:t>‹#›</a:t>
            </a:fld>
            <a:endParaRPr lang="en-ZA" dirty="0"/>
          </a:p>
        </p:txBody>
      </p:sp>
    </p:spTree>
    <p:extLst>
      <p:ext uri="{BB962C8B-B14F-4D97-AF65-F5344CB8AC3E}">
        <p14:creationId xmlns:p14="http://schemas.microsoft.com/office/powerpoint/2010/main" val="834533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8" descr="Matuson_pg3-0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453774" y="696029"/>
            <a:ext cx="5576419" cy="504973"/>
          </a:xfrm>
        </p:spPr>
        <p:txBody>
          <a:bodyPr lIns="0" tIns="0" rIns="0" bIns="0">
            <a:noAutofit/>
          </a:bodyPr>
          <a:lstStyle>
            <a:lvl1pPr algn="l">
              <a:defRPr sz="2800" b="1" cap="all" baseline="0">
                <a:solidFill>
                  <a:schemeClr val="accent1"/>
                </a:solidFill>
                <a:latin typeface="Calibri" pitchFamily="34" charset="0"/>
              </a:defRPr>
            </a:lvl1pPr>
          </a:lstStyle>
          <a:p>
            <a:r>
              <a:rPr lang="en-US" dirty="0"/>
              <a:t>Click to insert slide title</a:t>
            </a:r>
            <a:endParaRPr lang="en-ZA" dirty="0"/>
          </a:p>
        </p:txBody>
      </p:sp>
      <p:sp>
        <p:nvSpPr>
          <p:cNvPr id="3" name="Content Placeholder 2"/>
          <p:cNvSpPr>
            <a:spLocks noGrp="1"/>
          </p:cNvSpPr>
          <p:nvPr>
            <p:ph idx="1" hasCustomPrompt="1"/>
          </p:nvPr>
        </p:nvSpPr>
        <p:spPr>
          <a:xfrm>
            <a:off x="457200" y="1828796"/>
            <a:ext cx="8229600" cy="4339988"/>
          </a:xfrm>
        </p:spPr>
        <p:txBody>
          <a:bodyPr lIns="0" tIns="0" rIns="0" bIns="0">
            <a:noAutofit/>
          </a:bodyPr>
          <a:lstStyle>
            <a:lvl1pPr marL="177800" indent="-177800">
              <a:buFont typeface="Arial" pitchFamily="34" charset="0"/>
              <a:buChar char="•"/>
              <a:defRPr sz="1800" baseline="0">
                <a:latin typeface="Calibri" pitchFamily="34" charset="0"/>
              </a:defRPr>
            </a:lvl1pPr>
            <a:lvl2pPr marL="355600" indent="-177800">
              <a:buFont typeface="Arial" pitchFamily="34" charset="0"/>
              <a:buChar char="•"/>
              <a:defRPr sz="1800" baseline="0">
                <a:latin typeface="Calibri" pitchFamily="34" charset="0"/>
              </a:defRPr>
            </a:lvl2pPr>
            <a:lvl3pPr marL="531813" indent="-176213">
              <a:buFont typeface="Arial" pitchFamily="34" charset="0"/>
              <a:buChar char="•"/>
              <a:defRPr sz="1800" baseline="0">
                <a:latin typeface="Calibri" pitchFamily="34" charset="0"/>
              </a:defRPr>
            </a:lvl3pPr>
            <a:lvl4pPr>
              <a:buNone/>
              <a:defRPr sz="1400"/>
            </a:lvl4pPr>
          </a:lstStyle>
          <a:p>
            <a:pPr lvl="0"/>
            <a:r>
              <a:rPr lang="en-US" dirty="0"/>
              <a:t>Click to insert first level bullet</a:t>
            </a:r>
          </a:p>
          <a:p>
            <a:pPr lvl="1"/>
            <a:r>
              <a:rPr lang="en-US" dirty="0"/>
              <a:t>Second level</a:t>
            </a:r>
          </a:p>
          <a:p>
            <a:pPr lvl="2"/>
            <a:r>
              <a:rPr lang="en-US" dirty="0"/>
              <a:t>Third level</a:t>
            </a:r>
          </a:p>
        </p:txBody>
      </p:sp>
      <p:sp>
        <p:nvSpPr>
          <p:cNvPr id="9" name="Text Placeholder 8"/>
          <p:cNvSpPr>
            <a:spLocks noGrp="1"/>
          </p:cNvSpPr>
          <p:nvPr>
            <p:ph type="body" sz="quarter" idx="12" hasCustomPrompt="1"/>
          </p:nvPr>
        </p:nvSpPr>
        <p:spPr>
          <a:xfrm>
            <a:off x="452466" y="1377732"/>
            <a:ext cx="5594350" cy="409575"/>
          </a:xfrm>
        </p:spPr>
        <p:txBody>
          <a:bodyPr lIns="0" tIns="0" rIns="0" bIns="0">
            <a:noAutofit/>
          </a:bodyPr>
          <a:lstStyle>
            <a:lvl1pPr>
              <a:buNone/>
              <a:defRPr sz="2600" baseline="0">
                <a:latin typeface="Calibri" pitchFamily="34" charset="0"/>
              </a:defRPr>
            </a:lvl1pPr>
          </a:lstStyle>
          <a:p>
            <a:pPr lvl="0"/>
            <a:r>
              <a:rPr lang="en-US" dirty="0"/>
              <a:t>Click to insert sub-title</a:t>
            </a:r>
          </a:p>
        </p:txBody>
      </p:sp>
      <p:sp>
        <p:nvSpPr>
          <p:cNvPr id="12" name="Text Placeholder 10"/>
          <p:cNvSpPr txBox="1">
            <a:spLocks/>
          </p:cNvSpPr>
          <p:nvPr userDrawn="1"/>
        </p:nvSpPr>
        <p:spPr>
          <a:xfrm>
            <a:off x="504825" y="6523038"/>
            <a:ext cx="3740150" cy="388937"/>
          </a:xfrm>
          <a:prstGeom prst="rect">
            <a:avLst/>
          </a:prstGeom>
        </p:spPr>
        <p:txBody>
          <a:bodyPr/>
          <a:lstStyle>
            <a:lvl1pPr>
              <a:buNone/>
              <a:defRPr sz="1100" cap="all" baseline="0">
                <a:solidFill>
                  <a:schemeClr val="bg1">
                    <a:lumMod val="50000"/>
                  </a:schemeClr>
                </a:solidFill>
                <a:latin typeface="Calibri" pitchFamily="34" charset="0"/>
              </a:defRPr>
            </a:lvl1pPr>
          </a:lstStyle>
          <a:p>
            <a:pPr marL="342900" indent="-342900">
              <a:spcBef>
                <a:spcPct val="20000"/>
              </a:spcBef>
              <a:buFont typeface="Arial" charset="0"/>
              <a:buNone/>
              <a:defRPr/>
            </a:pPr>
            <a:r>
              <a:rPr lang="en-ZA" dirty="0">
                <a:cs typeface="+mn-cs"/>
              </a:rPr>
              <a:t>[INSERT PRESENTATION SLIDE IN SLIDE MASTER VIEW]</a:t>
            </a:r>
          </a:p>
        </p:txBody>
      </p:sp>
      <p:sp>
        <p:nvSpPr>
          <p:cNvPr id="13" name="Slide Number Placeholder 5"/>
          <p:cNvSpPr>
            <a:spLocks noGrp="1"/>
          </p:cNvSpPr>
          <p:nvPr>
            <p:ph type="sldNum" sz="quarter" idx="4"/>
          </p:nvPr>
        </p:nvSpPr>
        <p:spPr>
          <a:xfrm>
            <a:off x="141288" y="6517356"/>
            <a:ext cx="415925" cy="312737"/>
          </a:xfrm>
          <a:prstGeom prst="rect">
            <a:avLst/>
          </a:prstGeom>
        </p:spPr>
        <p:txBody>
          <a:bodyPr/>
          <a:lstStyle>
            <a:lvl1pPr>
              <a:defRPr sz="1200" baseline="0">
                <a:solidFill>
                  <a:schemeClr val="bg1">
                    <a:lumMod val="50000"/>
                  </a:schemeClr>
                </a:solidFill>
                <a:latin typeface="Calibri" pitchFamily="34" charset="0"/>
              </a:defRPr>
            </a:lvl1pPr>
          </a:lstStyle>
          <a:p>
            <a:pPr>
              <a:defRPr/>
            </a:pPr>
            <a:fld id="{D134FEBF-1D9D-4469-8D54-6E6D0B2F3406}" type="slidenum">
              <a:rPr lang="en-ZA"/>
              <a:pPr>
                <a:defRPr/>
              </a:pPr>
              <a:t>‹#›</a:t>
            </a:fld>
            <a:endParaRPr lang="en-ZA" dirty="0"/>
          </a:p>
        </p:txBody>
      </p:sp>
    </p:spTree>
    <p:extLst>
      <p:ext uri="{BB962C8B-B14F-4D97-AF65-F5344CB8AC3E}">
        <p14:creationId xmlns:p14="http://schemas.microsoft.com/office/powerpoint/2010/main" val="4151434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ZA"/>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Slide Number Placeholder 5"/>
          <p:cNvSpPr>
            <a:spLocks noGrp="1"/>
          </p:cNvSpPr>
          <p:nvPr>
            <p:ph type="sldNum" sz="quarter" idx="4"/>
          </p:nvPr>
        </p:nvSpPr>
        <p:spPr>
          <a:xfrm>
            <a:off x="141288" y="6517356"/>
            <a:ext cx="415925" cy="312737"/>
          </a:xfrm>
          <a:prstGeom prst="rect">
            <a:avLst/>
          </a:prstGeom>
        </p:spPr>
        <p:txBody>
          <a:bodyPr/>
          <a:lstStyle>
            <a:lvl1pPr>
              <a:defRPr sz="1200" baseline="0">
                <a:solidFill>
                  <a:schemeClr val="bg1">
                    <a:lumMod val="50000"/>
                  </a:schemeClr>
                </a:solidFill>
                <a:latin typeface="Calibri" pitchFamily="34" charset="0"/>
              </a:defRPr>
            </a:lvl1pPr>
          </a:lstStyle>
          <a:p>
            <a:pPr>
              <a:defRPr/>
            </a:pPr>
            <a:fld id="{D134FEBF-1D9D-4469-8D54-6E6D0B2F3406}"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9" r:id="rId3"/>
    <p:sldLayoutId id="2147483744" r:id="rId4"/>
    <p:sldLayoutId id="2147483745" r:id="rId5"/>
    <p:sldLayoutId id="2147483746" r:id="rId6"/>
    <p:sldLayoutId id="2147483750" r:id="rId7"/>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6" descr="Matuson_pg5-01.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9" name="Title Placeholder 1"/>
          <p:cNvSpPr>
            <a:spLocks noGrp="1"/>
          </p:cNvSpPr>
          <p:nvPr>
            <p:ph type="title"/>
          </p:nvPr>
        </p:nvSpPr>
        <p:spPr bwMode="auto">
          <a:xfrm>
            <a:off x="445168" y="645347"/>
            <a:ext cx="8229600" cy="59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p>
            <a:pPr lvl="0" algn="l"/>
            <a:r>
              <a:rPr lang="en-US"/>
              <a:t>Click to edit Master title style</a:t>
            </a:r>
            <a:endParaRPr lang="en-ZA"/>
          </a:p>
        </p:txBody>
      </p:sp>
      <p:sp>
        <p:nvSpPr>
          <p:cNvPr id="410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insert 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Text Placeholder 10"/>
          <p:cNvSpPr txBox="1">
            <a:spLocks/>
          </p:cNvSpPr>
          <p:nvPr userDrawn="1"/>
        </p:nvSpPr>
        <p:spPr>
          <a:xfrm>
            <a:off x="504825" y="6523038"/>
            <a:ext cx="3740150" cy="388937"/>
          </a:xfrm>
          <a:prstGeom prst="rect">
            <a:avLst/>
          </a:prstGeom>
        </p:spPr>
        <p:txBody>
          <a:bodyPr/>
          <a:lstStyle>
            <a:lvl1pPr>
              <a:buNone/>
              <a:defRPr sz="1100" cap="all" baseline="0">
                <a:solidFill>
                  <a:schemeClr val="bg1">
                    <a:lumMod val="50000"/>
                  </a:schemeClr>
                </a:solidFill>
                <a:latin typeface="Calibri" pitchFamily="34" charset="0"/>
              </a:defRPr>
            </a:lvl1pPr>
          </a:lstStyle>
          <a:p>
            <a:pPr marL="342900" indent="-342900">
              <a:spcBef>
                <a:spcPct val="20000"/>
              </a:spcBef>
              <a:buFont typeface="Arial" charset="0"/>
              <a:buNone/>
              <a:defRPr/>
            </a:pPr>
            <a:r>
              <a:rPr lang="en-ZA" dirty="0">
                <a:cs typeface="+mn-cs"/>
              </a:rPr>
              <a:t>[INSERT PRESENTATION SLIDE IN SLIDE MASTER VIEW]</a:t>
            </a:r>
          </a:p>
        </p:txBody>
      </p:sp>
      <p:sp>
        <p:nvSpPr>
          <p:cNvPr id="2" name="TextBox 1"/>
          <p:cNvSpPr txBox="1"/>
          <p:nvPr userDrawn="1"/>
        </p:nvSpPr>
        <p:spPr>
          <a:xfrm>
            <a:off x="144380" y="6509086"/>
            <a:ext cx="577515" cy="276999"/>
          </a:xfrm>
          <a:prstGeom prst="rect">
            <a:avLst/>
          </a:prstGeom>
        </p:spPr>
        <p:txBody>
          <a:bodyPr/>
          <a:lstStyle>
            <a:defPPr>
              <a:defRPr lang="en-US"/>
            </a:defPPr>
            <a:lvl1pPr>
              <a:defRPr sz="1200" baseline="0">
                <a:solidFill>
                  <a:schemeClr val="bg1">
                    <a:lumMod val="50000"/>
                  </a:schemeClr>
                </a:solidFill>
                <a:latin typeface="Calibri" pitchFamily="34" charset="0"/>
              </a:defRPr>
            </a:lvl1pPr>
          </a:lstStyle>
          <a:p>
            <a:pPr lvl="0"/>
            <a:fld id="{3CBE3ECB-A061-489C-A12D-114E281790FA}" type="slidenum">
              <a:rPr lang="en-GB" smtClean="0"/>
              <a:pPr lvl="0"/>
              <a:t>‹#›</a:t>
            </a:fld>
            <a:endParaRPr lang="en-GB" dirty="0"/>
          </a:p>
        </p:txBody>
      </p:sp>
    </p:spTree>
  </p:cSld>
  <p:clrMap bg1="lt1" tx1="dk1" bg2="lt2" tx2="dk2" accent1="accent1" accent2="accent2" accent3="accent3" accent4="accent4" accent5="accent5" accent6="accent6" hlink="hlink" folHlink="folHlink"/>
  <p:sldLayoutIdLst>
    <p:sldLayoutId id="2147483747" r:id="rId1"/>
    <p:sldLayoutId id="2147483748" r:id="rId2"/>
  </p:sldLayoutIdLst>
  <p:hf hdr="0" ftr="0" dt="0"/>
  <p:txStyles>
    <p:titleStyle>
      <a:lvl1pPr algn="ctr" rtl="0" eaLnBrk="0" fontAlgn="base" hangingPunct="0">
        <a:spcBef>
          <a:spcPct val="0"/>
        </a:spcBef>
        <a:spcAft>
          <a:spcPct val="0"/>
        </a:spcAft>
        <a:defRPr lang="en-ZA" sz="2800" b="1" i="0" kern="1200" cap="all" baseline="0" smtClean="0">
          <a:solidFill>
            <a:schemeClr val="accent1"/>
          </a:solidFill>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Font typeface="Arial" pitchFamily="34" charset="0"/>
        <a:buChar char="•"/>
        <a:tabLst/>
        <a:defRPr sz="1800" kern="1200">
          <a:solidFill>
            <a:schemeClr val="tx1"/>
          </a:solidFill>
          <a:latin typeface="+mn-lt"/>
          <a:ea typeface="+mn-ea"/>
          <a:cs typeface="+mn-cs"/>
        </a:defRPr>
      </a:lvl1pPr>
      <a:lvl2pPr marL="360363" indent="-179388"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2pPr>
      <a:lvl3pPr marL="534988" indent="-174625"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715963" indent="-180975"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896938" indent="-180975"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4"/>
          <p:cNvSpPr>
            <a:spLocks noGrp="1"/>
          </p:cNvSpPr>
          <p:nvPr>
            <p:ph type="ctrTitle"/>
          </p:nvPr>
        </p:nvSpPr>
        <p:spPr>
          <a:xfrm>
            <a:off x="2571750" y="5186363"/>
            <a:ext cx="4000500" cy="709612"/>
          </a:xfrm>
        </p:spPr>
        <p:txBody>
          <a:bodyPr/>
          <a:lstStyle/>
          <a:p>
            <a:r>
              <a:rPr lang="en-ZA" sz="1400" dirty="0"/>
              <a:t>GENERAL MEETING OF AFFECTED PERSONS: </a:t>
            </a:r>
            <a:br>
              <a:rPr lang="en-ZA" sz="1800" dirty="0"/>
            </a:br>
            <a:r>
              <a:rPr lang="en-ZA" sz="1800" dirty="0"/>
              <a:t>EVRAZ HIGHVELD STEEL AND VANADIUM LIMITED</a:t>
            </a:r>
            <a:endParaRPr lang="en-ZA" sz="2000" dirty="0"/>
          </a:p>
        </p:txBody>
      </p:sp>
      <p:sp>
        <p:nvSpPr>
          <p:cNvPr id="3" name="TextBox 2"/>
          <p:cNvSpPr txBox="1"/>
          <p:nvPr/>
        </p:nvSpPr>
        <p:spPr>
          <a:xfrm>
            <a:off x="2522538" y="6054725"/>
            <a:ext cx="4114800" cy="306388"/>
          </a:xfrm>
          <a:prstGeom prst="rect">
            <a:avLst/>
          </a:prstGeom>
          <a:noFill/>
        </p:spPr>
        <p:txBody>
          <a:bodyPr>
            <a:spAutoFit/>
          </a:bodyPr>
          <a:lstStyle/>
          <a:p>
            <a:pPr>
              <a:defRPr/>
            </a:pPr>
            <a:r>
              <a:rPr lang="en-ZA" sz="1400" dirty="0">
                <a:solidFill>
                  <a:schemeClr val="tx1">
                    <a:lumMod val="50000"/>
                    <a:lumOff val="50000"/>
                  </a:schemeClr>
                </a:solidFill>
                <a:latin typeface="Calibri" pitchFamily="34" charset="0"/>
              </a:rPr>
              <a:t>Date: 20 June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3050" y="998538"/>
            <a:ext cx="5734050" cy="436562"/>
          </a:xfrm>
        </p:spPr>
        <p:txBody>
          <a:bodyPr/>
          <a:lstStyle/>
          <a:p>
            <a:pPr>
              <a:defRPr/>
            </a:pPr>
            <a:r>
              <a:rPr lang="en-ZA" dirty="0"/>
              <a:t>Progress to date</a:t>
            </a:r>
          </a:p>
        </p:txBody>
      </p:sp>
    </p:spTree>
    <p:extLst>
      <p:ext uri="{BB962C8B-B14F-4D97-AF65-F5344CB8AC3E}">
        <p14:creationId xmlns:p14="http://schemas.microsoft.com/office/powerpoint/2010/main" val="3830014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5716" y="355084"/>
            <a:ext cx="5576888" cy="506413"/>
          </a:xfrm>
        </p:spPr>
        <p:txBody>
          <a:bodyPr/>
          <a:lstStyle/>
          <a:p>
            <a:pPr>
              <a:defRPr/>
            </a:pPr>
            <a:r>
              <a:rPr lang="en-ZA" sz="2500" dirty="0"/>
              <a:t>Cash flow</a:t>
            </a:r>
          </a:p>
        </p:txBody>
      </p:sp>
      <p:sp>
        <p:nvSpPr>
          <p:cNvPr id="8" name="Content Placeholder 7"/>
          <p:cNvSpPr>
            <a:spLocks noGrp="1"/>
          </p:cNvSpPr>
          <p:nvPr>
            <p:ph sz="half" idx="1"/>
          </p:nvPr>
        </p:nvSpPr>
        <p:spPr>
          <a:xfrm>
            <a:off x="215716" y="5091901"/>
            <a:ext cx="8645889" cy="1412905"/>
          </a:xfrm>
        </p:spPr>
        <p:txBody>
          <a:bodyPr/>
          <a:lstStyle/>
          <a:p>
            <a:pPr marL="118872" indent="0" algn="just" eaLnBrk="1" fontAlgn="auto" hangingPunct="1">
              <a:lnSpc>
                <a:spcPct val="150000"/>
              </a:lnSpc>
              <a:spcBef>
                <a:spcPts val="0"/>
              </a:spcBef>
              <a:spcAft>
                <a:spcPts val="0"/>
              </a:spcAft>
              <a:buClr>
                <a:schemeClr val="accent1">
                  <a:lumMod val="75000"/>
                </a:schemeClr>
              </a:buClr>
              <a:buSzPct val="80000"/>
              <a:defRPr/>
            </a:pPr>
            <a:r>
              <a:rPr lang="en-ZA" sz="1400" b="1" u="sng" dirty="0"/>
              <a:t>Comments </a:t>
            </a:r>
          </a:p>
          <a:p>
            <a:pPr marL="342900" indent="-342900">
              <a:buFont typeface="+mj-lt"/>
              <a:buAutoNum type="arabicPeriod"/>
            </a:pPr>
            <a:r>
              <a:rPr lang="en-ZA" sz="1400" dirty="0"/>
              <a:t>Wind down sales are below budget due the sale of the Structural Mill originally budgeted for in November 2016.  </a:t>
            </a:r>
          </a:p>
          <a:p>
            <a:pPr marL="342900" indent="-342900">
              <a:buFont typeface="+mj-lt"/>
              <a:buAutoNum type="arabicPeriod"/>
            </a:pPr>
            <a:r>
              <a:rPr lang="en-ZA" sz="1400" dirty="0"/>
              <a:t>Stores, utilities and recoveries for outstanding amounts on local steel ahead of budget </a:t>
            </a:r>
          </a:p>
          <a:p>
            <a:pPr marL="342900" indent="-342900">
              <a:buFont typeface="+mj-lt"/>
              <a:buAutoNum type="arabicPeriod"/>
            </a:pPr>
            <a:r>
              <a:rPr lang="en-ZA" sz="1400" dirty="0"/>
              <a:t>Other - Interest, rental income, SETA payments, ill health benefit refunds which we previously paid, utility cost recoveries, diesel sales and the sale of gas.</a:t>
            </a:r>
            <a:endParaRPr lang="en-ZA" sz="1600" dirty="0"/>
          </a:p>
          <a:p>
            <a:pPr marL="0" indent="0"/>
            <a:endParaRPr lang="en-ZA" sz="1600" dirty="0"/>
          </a:p>
        </p:txBody>
      </p:sp>
      <p:sp>
        <p:nvSpPr>
          <p:cNvPr id="9" name="TextBox 8"/>
          <p:cNvSpPr txBox="1"/>
          <p:nvPr/>
        </p:nvSpPr>
        <p:spPr>
          <a:xfrm>
            <a:off x="8785396" y="1905199"/>
            <a:ext cx="221672" cy="215444"/>
          </a:xfrm>
          <a:prstGeom prst="rect">
            <a:avLst/>
          </a:prstGeom>
          <a:noFill/>
        </p:spPr>
        <p:txBody>
          <a:bodyPr wrap="square" rtlCol="0">
            <a:spAutoFit/>
          </a:bodyPr>
          <a:lstStyle/>
          <a:p>
            <a:r>
              <a:rPr lang="en-ZA" sz="800" dirty="0"/>
              <a:t>1</a:t>
            </a:r>
          </a:p>
        </p:txBody>
      </p:sp>
      <p:sp>
        <p:nvSpPr>
          <p:cNvPr id="10" name="TextBox 9"/>
          <p:cNvSpPr txBox="1"/>
          <p:nvPr/>
        </p:nvSpPr>
        <p:spPr>
          <a:xfrm>
            <a:off x="8785396" y="2266214"/>
            <a:ext cx="221672" cy="215444"/>
          </a:xfrm>
          <a:prstGeom prst="rect">
            <a:avLst/>
          </a:prstGeom>
          <a:noFill/>
        </p:spPr>
        <p:txBody>
          <a:bodyPr wrap="square" rtlCol="0">
            <a:spAutoFit/>
          </a:bodyPr>
          <a:lstStyle/>
          <a:p>
            <a:r>
              <a:rPr lang="en-ZA" sz="800" dirty="0"/>
              <a:t>2</a:t>
            </a:r>
          </a:p>
        </p:txBody>
      </p:sp>
      <p:graphicFrame>
        <p:nvGraphicFramePr>
          <p:cNvPr id="2" name="Table 1"/>
          <p:cNvGraphicFramePr>
            <a:graphicFrameLocks noGrp="1"/>
          </p:cNvGraphicFramePr>
          <p:nvPr>
            <p:extLst>
              <p:ext uri="{D42A27DB-BD31-4B8C-83A1-F6EECF244321}">
                <p14:modId xmlns:p14="http://schemas.microsoft.com/office/powerpoint/2010/main" val="2770413380"/>
              </p:ext>
            </p:extLst>
          </p:nvPr>
        </p:nvGraphicFramePr>
        <p:xfrm>
          <a:off x="215716" y="1096754"/>
          <a:ext cx="8569680" cy="3337560"/>
        </p:xfrm>
        <a:graphic>
          <a:graphicData uri="http://schemas.openxmlformats.org/drawingml/2006/table">
            <a:tbl>
              <a:tblPr firstRow="1" bandRow="1">
                <a:tableStyleId>{5C22544A-7EE6-4342-B048-85BDC9FD1C3A}</a:tableStyleId>
              </a:tblPr>
              <a:tblGrid>
                <a:gridCol w="4988289">
                  <a:extLst>
                    <a:ext uri="{9D8B030D-6E8A-4147-A177-3AD203B41FA5}">
                      <a16:colId xmlns:a16="http://schemas.microsoft.com/office/drawing/2014/main" val="4026703396"/>
                    </a:ext>
                  </a:extLst>
                </a:gridCol>
                <a:gridCol w="1122218">
                  <a:extLst>
                    <a:ext uri="{9D8B030D-6E8A-4147-A177-3AD203B41FA5}">
                      <a16:colId xmlns:a16="http://schemas.microsoft.com/office/drawing/2014/main" val="379246439"/>
                    </a:ext>
                  </a:extLst>
                </a:gridCol>
                <a:gridCol w="1260763">
                  <a:extLst>
                    <a:ext uri="{9D8B030D-6E8A-4147-A177-3AD203B41FA5}">
                      <a16:colId xmlns:a16="http://schemas.microsoft.com/office/drawing/2014/main" val="4259074548"/>
                    </a:ext>
                  </a:extLst>
                </a:gridCol>
                <a:gridCol w="1198410">
                  <a:extLst>
                    <a:ext uri="{9D8B030D-6E8A-4147-A177-3AD203B41FA5}">
                      <a16:colId xmlns:a16="http://schemas.microsoft.com/office/drawing/2014/main" val="311720437"/>
                    </a:ext>
                  </a:extLst>
                </a:gridCol>
              </a:tblGrid>
              <a:tr h="370840">
                <a:tc>
                  <a:txBody>
                    <a:bodyPr/>
                    <a:lstStyle/>
                    <a:p>
                      <a:pPr algn="l" fontAlgn="b"/>
                      <a:r>
                        <a:rPr lang="en-ZA" sz="1400" b="1" i="0" u="none" strike="noStrike" dirty="0">
                          <a:solidFill>
                            <a:schemeClr val="bg1"/>
                          </a:solidFill>
                          <a:effectLst/>
                          <a:latin typeface="Calibri" panose="020F0502020204030204" pitchFamily="34" charset="0"/>
                        </a:rPr>
                        <a:t>Receipts March 2016 to May 2017 (R‘000)</a:t>
                      </a:r>
                    </a:p>
                  </a:txBody>
                  <a:tcPr marL="45720" marR="45720" anchor="b"/>
                </a:tc>
                <a:tc>
                  <a:txBody>
                    <a:bodyPr/>
                    <a:lstStyle/>
                    <a:p>
                      <a:pPr algn="ctr" fontAlgn="b"/>
                      <a:r>
                        <a:rPr lang="en-ZA" sz="1400" b="0" i="0" u="none" strike="noStrike" dirty="0">
                          <a:solidFill>
                            <a:schemeClr val="bg1"/>
                          </a:solidFill>
                          <a:effectLst/>
                          <a:latin typeface="Calibri" panose="020F0502020204030204" pitchFamily="34" charset="0"/>
                        </a:rPr>
                        <a:t> YTD Budget </a:t>
                      </a:r>
                    </a:p>
                  </a:txBody>
                  <a:tcPr marL="45720" marR="45720" anchor="b"/>
                </a:tc>
                <a:tc>
                  <a:txBody>
                    <a:bodyPr/>
                    <a:lstStyle/>
                    <a:p>
                      <a:pPr algn="ctr" fontAlgn="b"/>
                      <a:r>
                        <a:rPr lang="en-ZA" sz="1400" b="0" i="0" u="none" strike="noStrike" dirty="0">
                          <a:solidFill>
                            <a:schemeClr val="bg1"/>
                          </a:solidFill>
                          <a:effectLst/>
                          <a:latin typeface="Calibri" panose="020F0502020204030204" pitchFamily="34" charset="0"/>
                        </a:rPr>
                        <a:t> Actual YTD </a:t>
                      </a:r>
                    </a:p>
                  </a:txBody>
                  <a:tcPr marL="45720" marR="45720" anchor="b"/>
                </a:tc>
                <a:tc>
                  <a:txBody>
                    <a:bodyPr/>
                    <a:lstStyle/>
                    <a:p>
                      <a:pPr algn="ctr" fontAlgn="b"/>
                      <a:r>
                        <a:rPr lang="en-ZA" sz="1400" b="0" i="0" u="none" strike="noStrike" dirty="0">
                          <a:solidFill>
                            <a:schemeClr val="bg1"/>
                          </a:solidFill>
                          <a:effectLst/>
                          <a:latin typeface="Calibri" panose="020F0502020204030204" pitchFamily="34" charset="0"/>
                        </a:rPr>
                        <a:t> Variance</a:t>
                      </a:r>
                    </a:p>
                  </a:txBody>
                  <a:tcPr marL="45720" marR="45720" anchor="b"/>
                </a:tc>
                <a:extLst>
                  <a:ext uri="{0D108BD9-81ED-4DB2-BD59-A6C34878D82A}">
                    <a16:rowId xmlns:a16="http://schemas.microsoft.com/office/drawing/2014/main" val="3498373973"/>
                  </a:ext>
                </a:extLst>
              </a:tr>
              <a:tr h="370840">
                <a:tc>
                  <a:txBody>
                    <a:bodyPr/>
                    <a:lstStyle/>
                    <a:p>
                      <a:pPr algn="l" fontAlgn="b"/>
                      <a:r>
                        <a:rPr lang="en-ZA" sz="1400" b="1" i="0" u="none" strike="noStrike" dirty="0">
                          <a:solidFill>
                            <a:srgbClr val="000000"/>
                          </a:solidFill>
                          <a:effectLst/>
                          <a:latin typeface="Calibri" panose="020F0502020204030204" pitchFamily="34" charset="0"/>
                        </a:rPr>
                        <a:t>Receipts</a:t>
                      </a:r>
                    </a:p>
                  </a:txBody>
                  <a:tcPr marL="45720" marR="45720" anchor="b"/>
                </a:tc>
                <a:tc>
                  <a:txBody>
                    <a:bodyPr/>
                    <a:lstStyle/>
                    <a:p>
                      <a:pPr algn="l" fontAlgn="b"/>
                      <a:endParaRPr lang="en-ZA" sz="1400" b="0" i="0" u="none" strike="noStrike" dirty="0">
                        <a:solidFill>
                          <a:srgbClr val="000000"/>
                        </a:solidFill>
                        <a:effectLst/>
                        <a:latin typeface="Calibri" panose="020F0502020204030204" pitchFamily="34" charset="0"/>
                      </a:endParaRPr>
                    </a:p>
                  </a:txBody>
                  <a:tcPr marL="45720" marR="45720" anchor="b"/>
                </a:tc>
                <a:tc>
                  <a:txBody>
                    <a:bodyPr/>
                    <a:lstStyle/>
                    <a:p>
                      <a:pPr algn="l" fontAlgn="b"/>
                      <a:endParaRPr lang="en-ZA" sz="1400" b="0" i="0" u="none" strike="noStrike">
                        <a:solidFill>
                          <a:srgbClr val="000000"/>
                        </a:solidFill>
                        <a:effectLst/>
                        <a:latin typeface="Calibri" panose="020F0502020204030204" pitchFamily="34" charset="0"/>
                      </a:endParaRPr>
                    </a:p>
                  </a:txBody>
                  <a:tcPr marL="45720" marR="45720" anchor="b"/>
                </a:tc>
                <a:tc>
                  <a:txBody>
                    <a:bodyPr/>
                    <a:lstStyle/>
                    <a:p>
                      <a:pPr algn="l" fontAlgn="b"/>
                      <a:endParaRPr lang="en-ZA" sz="1400" b="0" i="0" u="none" strike="noStrike" dirty="0">
                        <a:solidFill>
                          <a:srgbClr val="000000"/>
                        </a:solidFill>
                        <a:effectLst/>
                        <a:latin typeface="Calibri" panose="020F0502020204030204" pitchFamily="34" charset="0"/>
                      </a:endParaRPr>
                    </a:p>
                  </a:txBody>
                  <a:tcPr marL="45720" marR="45720" anchor="b"/>
                </a:tc>
                <a:extLst>
                  <a:ext uri="{0D108BD9-81ED-4DB2-BD59-A6C34878D82A}">
                    <a16:rowId xmlns:a16="http://schemas.microsoft.com/office/drawing/2014/main" val="45955790"/>
                  </a:ext>
                </a:extLst>
              </a:tr>
              <a:tr h="370840">
                <a:tc>
                  <a:txBody>
                    <a:bodyPr/>
                    <a:lstStyle/>
                    <a:p>
                      <a:pPr algn="l" fontAlgn="b"/>
                      <a:r>
                        <a:rPr lang="en-ZA" sz="1400" b="0" i="0" u="none" strike="noStrike">
                          <a:solidFill>
                            <a:srgbClr val="000000"/>
                          </a:solidFill>
                          <a:effectLst/>
                          <a:latin typeface="Calibri" panose="020F0502020204030204" pitchFamily="34" charset="0"/>
                        </a:rPr>
                        <a:t>Wind down sales</a:t>
                      </a:r>
                    </a:p>
                  </a:txBody>
                  <a:tcPr marL="45720" marR="45720" anchor="b"/>
                </a:tc>
                <a:tc>
                  <a:txBody>
                    <a:bodyPr/>
                    <a:lstStyle/>
                    <a:p>
                      <a:pPr algn="r" fontAlgn="b"/>
                      <a:r>
                        <a:rPr lang="en-ZA" sz="1400" b="0" i="0" u="none" strike="noStrike" dirty="0">
                          <a:solidFill>
                            <a:srgbClr val="000000"/>
                          </a:solidFill>
                          <a:effectLst/>
                          <a:latin typeface="Calibri" panose="020F0502020204030204" pitchFamily="34" charset="0"/>
                        </a:rPr>
                        <a:t> 313 546 </a:t>
                      </a:r>
                    </a:p>
                  </a:txBody>
                  <a:tcPr marL="9525" marR="9525" marT="9525" anchor="b"/>
                </a:tc>
                <a:tc>
                  <a:txBody>
                    <a:bodyPr/>
                    <a:lstStyle/>
                    <a:p>
                      <a:pPr algn="r" fontAlgn="b"/>
                      <a:r>
                        <a:rPr lang="en-ZA" sz="1400" b="0" i="0" u="none" strike="noStrike">
                          <a:solidFill>
                            <a:srgbClr val="000000"/>
                          </a:solidFill>
                          <a:effectLst/>
                          <a:latin typeface="Calibri" panose="020F0502020204030204" pitchFamily="34" charset="0"/>
                        </a:rPr>
                        <a:t> 138 633 </a:t>
                      </a:r>
                    </a:p>
                  </a:txBody>
                  <a:tcPr marL="9525" marR="9525" marT="9525" anchor="b"/>
                </a:tc>
                <a:tc>
                  <a:txBody>
                    <a:bodyPr/>
                    <a:lstStyle/>
                    <a:p>
                      <a:pPr algn="r" fontAlgn="b"/>
                      <a:r>
                        <a:rPr lang="en-ZA" sz="1400" b="0" i="0" u="none" strike="noStrike">
                          <a:solidFill>
                            <a:srgbClr val="000000"/>
                          </a:solidFill>
                          <a:effectLst/>
                          <a:latin typeface="Calibri" panose="020F0502020204030204" pitchFamily="34" charset="0"/>
                        </a:rPr>
                        <a:t> -174 913 </a:t>
                      </a:r>
                    </a:p>
                  </a:txBody>
                  <a:tcPr marL="9525" marR="9525" marT="9525" anchor="b"/>
                </a:tc>
                <a:extLst>
                  <a:ext uri="{0D108BD9-81ED-4DB2-BD59-A6C34878D82A}">
                    <a16:rowId xmlns:a16="http://schemas.microsoft.com/office/drawing/2014/main" val="3779135814"/>
                  </a:ext>
                </a:extLst>
              </a:tr>
              <a:tr h="370840">
                <a:tc>
                  <a:txBody>
                    <a:bodyPr/>
                    <a:lstStyle/>
                    <a:p>
                      <a:pPr algn="l" fontAlgn="b"/>
                      <a:r>
                        <a:rPr lang="en-ZA" sz="1400" b="0" i="0" u="none" strike="noStrike">
                          <a:solidFill>
                            <a:srgbClr val="000000"/>
                          </a:solidFill>
                          <a:effectLst/>
                          <a:latin typeface="Calibri" panose="020F0502020204030204" pitchFamily="34" charset="0"/>
                        </a:rPr>
                        <a:t>Stores and Consumables</a:t>
                      </a:r>
                    </a:p>
                  </a:txBody>
                  <a:tcPr marL="45720" marR="45720" anchor="b"/>
                </a:tc>
                <a:tc>
                  <a:txBody>
                    <a:bodyPr/>
                    <a:lstStyle/>
                    <a:p>
                      <a:pPr algn="r" fontAlgn="b"/>
                      <a:r>
                        <a:rPr lang="en-ZA" sz="1400" b="0" i="0" u="none" strike="noStrike" dirty="0">
                          <a:solidFill>
                            <a:srgbClr val="000000"/>
                          </a:solidFill>
                          <a:effectLst/>
                          <a:latin typeface="Calibri" panose="020F0502020204030204" pitchFamily="34" charset="0"/>
                        </a:rPr>
                        <a:t> 10 000 </a:t>
                      </a:r>
                    </a:p>
                  </a:txBody>
                  <a:tcPr marL="9525" marR="9525" marT="9525" anchor="b"/>
                </a:tc>
                <a:tc>
                  <a:txBody>
                    <a:bodyPr/>
                    <a:lstStyle/>
                    <a:p>
                      <a:pPr algn="r" fontAlgn="b"/>
                      <a:r>
                        <a:rPr lang="en-ZA" sz="1400" b="0" i="0" u="none" strike="noStrike" dirty="0">
                          <a:solidFill>
                            <a:srgbClr val="000000"/>
                          </a:solidFill>
                          <a:effectLst/>
                          <a:latin typeface="Calibri" panose="020F0502020204030204" pitchFamily="34" charset="0"/>
                        </a:rPr>
                        <a:t> 31 382 </a:t>
                      </a:r>
                    </a:p>
                  </a:txBody>
                  <a:tcPr marL="9525" marR="9525" marT="9525" anchor="b"/>
                </a:tc>
                <a:tc>
                  <a:txBody>
                    <a:bodyPr/>
                    <a:lstStyle/>
                    <a:p>
                      <a:pPr algn="r" fontAlgn="b"/>
                      <a:r>
                        <a:rPr lang="en-ZA" sz="1400" b="0" i="0" u="none" strike="noStrike" dirty="0">
                          <a:solidFill>
                            <a:srgbClr val="000000"/>
                          </a:solidFill>
                          <a:effectLst/>
                          <a:latin typeface="Calibri" panose="020F0502020204030204" pitchFamily="34" charset="0"/>
                        </a:rPr>
                        <a:t> 21 382 </a:t>
                      </a:r>
                    </a:p>
                  </a:txBody>
                  <a:tcPr marL="9525" marR="9525" marT="9525" anchor="b"/>
                </a:tc>
                <a:extLst>
                  <a:ext uri="{0D108BD9-81ED-4DB2-BD59-A6C34878D82A}">
                    <a16:rowId xmlns:a16="http://schemas.microsoft.com/office/drawing/2014/main" val="283564184"/>
                  </a:ext>
                </a:extLst>
              </a:tr>
              <a:tr h="370840">
                <a:tc>
                  <a:txBody>
                    <a:bodyPr/>
                    <a:lstStyle/>
                    <a:p>
                      <a:pPr algn="l" fontAlgn="b"/>
                      <a:r>
                        <a:rPr lang="en-ZA" sz="1400" b="0" i="0" u="none" strike="noStrike">
                          <a:solidFill>
                            <a:srgbClr val="000000"/>
                          </a:solidFill>
                          <a:effectLst/>
                          <a:latin typeface="Calibri" panose="020F0502020204030204" pitchFamily="34" charset="0"/>
                        </a:rPr>
                        <a:t>Utilities</a:t>
                      </a:r>
                    </a:p>
                  </a:txBody>
                  <a:tcPr marL="45720" marR="45720" anchor="b"/>
                </a:tc>
                <a:tc>
                  <a:txBody>
                    <a:bodyPr/>
                    <a:lstStyle/>
                    <a:p>
                      <a:pPr algn="r" fontAlgn="b"/>
                      <a:r>
                        <a:rPr lang="en-ZA" sz="1400" b="0" i="0" u="none" strike="noStrike" dirty="0">
                          <a:solidFill>
                            <a:srgbClr val="000000"/>
                          </a:solidFill>
                          <a:effectLst/>
                          <a:latin typeface="Calibri" panose="020F0502020204030204" pitchFamily="34" charset="0"/>
                        </a:rPr>
                        <a:t> 24 158 </a:t>
                      </a:r>
                    </a:p>
                  </a:txBody>
                  <a:tcPr marL="9525" marR="9525" marT="9525" anchor="b"/>
                </a:tc>
                <a:tc>
                  <a:txBody>
                    <a:bodyPr/>
                    <a:lstStyle/>
                    <a:p>
                      <a:pPr algn="r" fontAlgn="b"/>
                      <a:r>
                        <a:rPr lang="en-ZA" sz="1400" b="0" i="0" u="none" strike="noStrike" dirty="0">
                          <a:solidFill>
                            <a:srgbClr val="000000"/>
                          </a:solidFill>
                          <a:effectLst/>
                          <a:latin typeface="Calibri" panose="020F0502020204030204" pitchFamily="34" charset="0"/>
                        </a:rPr>
                        <a:t> 27 103 </a:t>
                      </a:r>
                    </a:p>
                  </a:txBody>
                  <a:tcPr marL="9525" marR="9525" marT="9525" anchor="b"/>
                </a:tc>
                <a:tc>
                  <a:txBody>
                    <a:bodyPr/>
                    <a:lstStyle/>
                    <a:p>
                      <a:pPr algn="r" fontAlgn="b"/>
                      <a:r>
                        <a:rPr lang="en-ZA" sz="1400" b="0" i="0" u="none" strike="noStrike" dirty="0">
                          <a:solidFill>
                            <a:srgbClr val="000000"/>
                          </a:solidFill>
                          <a:effectLst/>
                          <a:latin typeface="Calibri" panose="020F0502020204030204" pitchFamily="34" charset="0"/>
                        </a:rPr>
                        <a:t> 2 945 </a:t>
                      </a:r>
                    </a:p>
                  </a:txBody>
                  <a:tcPr marL="9525" marR="9525" marT="9525" anchor="b"/>
                </a:tc>
                <a:extLst>
                  <a:ext uri="{0D108BD9-81ED-4DB2-BD59-A6C34878D82A}">
                    <a16:rowId xmlns:a16="http://schemas.microsoft.com/office/drawing/2014/main" val="3913770521"/>
                  </a:ext>
                </a:extLst>
              </a:tr>
              <a:tr h="370840">
                <a:tc>
                  <a:txBody>
                    <a:bodyPr/>
                    <a:lstStyle/>
                    <a:p>
                      <a:pPr algn="l" fontAlgn="b"/>
                      <a:r>
                        <a:rPr lang="en-ZA" sz="1400" b="0" i="0" u="none" strike="noStrike" dirty="0">
                          <a:solidFill>
                            <a:srgbClr val="000000"/>
                          </a:solidFill>
                          <a:effectLst/>
                          <a:latin typeface="Calibri" panose="020F0502020204030204" pitchFamily="34" charset="0"/>
                        </a:rPr>
                        <a:t>Receivables  - Steel  Local</a:t>
                      </a:r>
                    </a:p>
                  </a:txBody>
                  <a:tcPr marL="45720" marR="45720" anchor="b"/>
                </a:tc>
                <a:tc>
                  <a:txBody>
                    <a:bodyPr/>
                    <a:lstStyle/>
                    <a:p>
                      <a:pPr algn="r" fontAlgn="b"/>
                      <a:r>
                        <a:rPr lang="en-ZA" sz="1400" b="0" i="0" u="none" strike="noStrike" dirty="0">
                          <a:solidFill>
                            <a:srgbClr val="000000"/>
                          </a:solidFill>
                          <a:effectLst/>
                          <a:latin typeface="Calibri" panose="020F0502020204030204" pitchFamily="34" charset="0"/>
                        </a:rPr>
                        <a:t> 5 527 </a:t>
                      </a:r>
                    </a:p>
                  </a:txBody>
                  <a:tcPr marL="9525" marR="9525" marT="9525" anchor="b"/>
                </a:tc>
                <a:tc>
                  <a:txBody>
                    <a:bodyPr/>
                    <a:lstStyle/>
                    <a:p>
                      <a:pPr algn="r" fontAlgn="b"/>
                      <a:r>
                        <a:rPr lang="en-ZA" sz="1400" b="0" i="0" u="none" strike="noStrike">
                          <a:solidFill>
                            <a:srgbClr val="000000"/>
                          </a:solidFill>
                          <a:effectLst/>
                          <a:latin typeface="Calibri" panose="020F0502020204030204" pitchFamily="34" charset="0"/>
                        </a:rPr>
                        <a:t> 10 579 </a:t>
                      </a:r>
                    </a:p>
                  </a:txBody>
                  <a:tcPr marL="9525" marR="9525" marT="9525" anchor="b"/>
                </a:tc>
                <a:tc>
                  <a:txBody>
                    <a:bodyPr/>
                    <a:lstStyle/>
                    <a:p>
                      <a:pPr algn="r" fontAlgn="b"/>
                      <a:r>
                        <a:rPr lang="en-ZA" sz="1400" b="0" i="0" u="none" strike="noStrike" dirty="0">
                          <a:solidFill>
                            <a:srgbClr val="000000"/>
                          </a:solidFill>
                          <a:effectLst/>
                          <a:latin typeface="Calibri" panose="020F0502020204030204" pitchFamily="34" charset="0"/>
                        </a:rPr>
                        <a:t> 5 053 </a:t>
                      </a:r>
                    </a:p>
                  </a:txBody>
                  <a:tcPr marL="9525" marR="9525" marT="9525" anchor="b"/>
                </a:tc>
                <a:extLst>
                  <a:ext uri="{0D108BD9-81ED-4DB2-BD59-A6C34878D82A}">
                    <a16:rowId xmlns:a16="http://schemas.microsoft.com/office/drawing/2014/main" val="2297799299"/>
                  </a:ext>
                </a:extLst>
              </a:tr>
              <a:tr h="370840">
                <a:tc>
                  <a:txBody>
                    <a:bodyPr/>
                    <a:lstStyle/>
                    <a:p>
                      <a:pPr algn="l" fontAlgn="b"/>
                      <a:r>
                        <a:rPr lang="en-ZA" sz="1400" b="0" i="0" u="none" strike="noStrike">
                          <a:solidFill>
                            <a:srgbClr val="000000"/>
                          </a:solidFill>
                          <a:effectLst/>
                          <a:latin typeface="Calibri" panose="020F0502020204030204" pitchFamily="34" charset="0"/>
                        </a:rPr>
                        <a:t>VAT - receivable / (payable)</a:t>
                      </a:r>
                    </a:p>
                  </a:txBody>
                  <a:tcPr marL="45720" marR="45720" anchor="b"/>
                </a:tc>
                <a:tc>
                  <a:txBody>
                    <a:bodyPr/>
                    <a:lstStyle/>
                    <a:p>
                      <a:pPr algn="r" fontAlgn="b"/>
                      <a:r>
                        <a:rPr lang="en-ZA" sz="1400" b="0" i="0" u="none" strike="noStrike" dirty="0">
                          <a:solidFill>
                            <a:srgbClr val="000000"/>
                          </a:solidFill>
                          <a:effectLst/>
                          <a:latin typeface="Calibri" panose="020F0502020204030204" pitchFamily="34" charset="0"/>
                        </a:rPr>
                        <a:t> -1 587 </a:t>
                      </a:r>
                    </a:p>
                  </a:txBody>
                  <a:tcPr marL="9525" marR="9525" marT="9525" anchor="b"/>
                </a:tc>
                <a:tc>
                  <a:txBody>
                    <a:bodyPr/>
                    <a:lstStyle/>
                    <a:p>
                      <a:pPr algn="r" fontAlgn="b"/>
                      <a:r>
                        <a:rPr lang="en-ZA" sz="1400" b="0" i="0" u="none" strike="noStrike">
                          <a:solidFill>
                            <a:srgbClr val="000000"/>
                          </a:solidFill>
                          <a:effectLst/>
                          <a:latin typeface="Calibri" panose="020F0502020204030204" pitchFamily="34" charset="0"/>
                        </a:rPr>
                        <a:t> 340 </a:t>
                      </a:r>
                    </a:p>
                  </a:txBody>
                  <a:tcPr marL="9525" marR="9525" marT="9525" anchor="b"/>
                </a:tc>
                <a:tc>
                  <a:txBody>
                    <a:bodyPr/>
                    <a:lstStyle/>
                    <a:p>
                      <a:pPr algn="r" fontAlgn="b"/>
                      <a:r>
                        <a:rPr lang="en-ZA" sz="1400" b="0" i="0" u="none" strike="noStrike">
                          <a:solidFill>
                            <a:srgbClr val="000000"/>
                          </a:solidFill>
                          <a:effectLst/>
                          <a:latin typeface="Calibri" panose="020F0502020204030204" pitchFamily="34" charset="0"/>
                        </a:rPr>
                        <a:t> 1 928 </a:t>
                      </a:r>
                    </a:p>
                  </a:txBody>
                  <a:tcPr marL="9525" marR="9525" marT="9525" anchor="b"/>
                </a:tc>
                <a:extLst>
                  <a:ext uri="{0D108BD9-81ED-4DB2-BD59-A6C34878D82A}">
                    <a16:rowId xmlns:a16="http://schemas.microsoft.com/office/drawing/2014/main" val="1417461231"/>
                  </a:ext>
                </a:extLst>
              </a:tr>
              <a:tr h="370840">
                <a:tc>
                  <a:txBody>
                    <a:bodyPr/>
                    <a:lstStyle/>
                    <a:p>
                      <a:pPr algn="l" fontAlgn="b"/>
                      <a:r>
                        <a:rPr lang="en-ZA" sz="1400" b="0" i="0" u="none" strike="noStrike" dirty="0">
                          <a:solidFill>
                            <a:srgbClr val="000000"/>
                          </a:solidFill>
                          <a:effectLst/>
                          <a:latin typeface="Calibri" panose="020F0502020204030204" pitchFamily="34" charset="0"/>
                        </a:rPr>
                        <a:t>Other (Other Deposits, Sundry Debtors, Interest)</a:t>
                      </a:r>
                    </a:p>
                  </a:txBody>
                  <a:tcPr marL="45720" marR="45720" anchor="b"/>
                </a:tc>
                <a:tc>
                  <a:txBody>
                    <a:bodyPr/>
                    <a:lstStyle/>
                    <a:p>
                      <a:pPr algn="r" fontAlgn="b"/>
                      <a:r>
                        <a:rPr lang="en-ZA" sz="1400" b="0" i="0" u="none" strike="noStrike" dirty="0">
                          <a:solidFill>
                            <a:srgbClr val="000000"/>
                          </a:solidFill>
                          <a:effectLst/>
                          <a:latin typeface="Calibri" panose="020F0502020204030204" pitchFamily="34" charset="0"/>
                        </a:rPr>
                        <a:t> 8 328 </a:t>
                      </a:r>
                    </a:p>
                  </a:txBody>
                  <a:tcPr marL="9525" marR="9525" marT="9525" anchor="b"/>
                </a:tc>
                <a:tc>
                  <a:txBody>
                    <a:bodyPr/>
                    <a:lstStyle/>
                    <a:p>
                      <a:pPr algn="r" fontAlgn="b"/>
                      <a:r>
                        <a:rPr lang="en-ZA" sz="1400" b="0" i="0" u="none" strike="noStrike">
                          <a:solidFill>
                            <a:srgbClr val="000000"/>
                          </a:solidFill>
                          <a:effectLst/>
                          <a:latin typeface="Calibri" panose="020F0502020204030204" pitchFamily="34" charset="0"/>
                        </a:rPr>
                        <a:t> 29 497</a:t>
                      </a:r>
                      <a:endParaRPr lang="en-ZA" sz="1400" b="0" i="0" u="none" strike="noStrike" dirty="0">
                        <a:solidFill>
                          <a:srgbClr val="000000"/>
                        </a:solidFill>
                        <a:effectLst/>
                        <a:latin typeface="Calibri" panose="020F0502020204030204" pitchFamily="34" charset="0"/>
                      </a:endParaRPr>
                    </a:p>
                  </a:txBody>
                  <a:tcPr marL="9525" marR="9525" marT="9525" anchor="b"/>
                </a:tc>
                <a:tc>
                  <a:txBody>
                    <a:bodyPr/>
                    <a:lstStyle/>
                    <a:p>
                      <a:pPr algn="r" fontAlgn="b"/>
                      <a:r>
                        <a:rPr lang="en-ZA" sz="1400" b="0" i="0" u="none" strike="noStrike" dirty="0">
                          <a:solidFill>
                            <a:srgbClr val="000000"/>
                          </a:solidFill>
                          <a:effectLst/>
                          <a:latin typeface="Calibri" panose="020F0502020204030204" pitchFamily="34" charset="0"/>
                        </a:rPr>
                        <a:t> 21 169 </a:t>
                      </a:r>
                    </a:p>
                  </a:txBody>
                  <a:tcPr marL="9525" marR="9525" marT="9525" anchor="b"/>
                </a:tc>
                <a:extLst>
                  <a:ext uri="{0D108BD9-81ED-4DB2-BD59-A6C34878D82A}">
                    <a16:rowId xmlns:a16="http://schemas.microsoft.com/office/drawing/2014/main" val="3920634870"/>
                  </a:ext>
                </a:extLst>
              </a:tr>
              <a:tr h="370840">
                <a:tc>
                  <a:txBody>
                    <a:bodyPr/>
                    <a:lstStyle/>
                    <a:p>
                      <a:pPr algn="l" fontAlgn="b"/>
                      <a:r>
                        <a:rPr lang="en-ZA" sz="1400" b="1" i="0" u="none" strike="noStrike" dirty="0">
                          <a:solidFill>
                            <a:srgbClr val="000000"/>
                          </a:solidFill>
                          <a:effectLst/>
                          <a:latin typeface="Calibri" panose="020F0502020204030204" pitchFamily="34" charset="0"/>
                        </a:rPr>
                        <a:t>Total cash inflow</a:t>
                      </a:r>
                    </a:p>
                  </a:txBody>
                  <a:tcPr marL="45720" marR="45720" anchor="b"/>
                </a:tc>
                <a:tc>
                  <a:txBody>
                    <a:bodyPr/>
                    <a:lstStyle/>
                    <a:p>
                      <a:pPr algn="r" rtl="0" fontAlgn="b"/>
                      <a:r>
                        <a:rPr lang="en-ZA" sz="1400" b="0" i="0" u="none" strike="noStrike" dirty="0">
                          <a:solidFill>
                            <a:srgbClr val="000000"/>
                          </a:solidFill>
                          <a:effectLst/>
                          <a:latin typeface="Calibri" panose="020F0502020204030204" pitchFamily="34" charset="0"/>
                        </a:rPr>
                        <a:t>359 972</a:t>
                      </a:r>
                    </a:p>
                  </a:txBody>
                  <a:tcPr marL="9525" marR="9525" marT="9525" anchor="b"/>
                </a:tc>
                <a:tc>
                  <a:txBody>
                    <a:bodyPr/>
                    <a:lstStyle/>
                    <a:p>
                      <a:pPr algn="r" fontAlgn="b"/>
                      <a:r>
                        <a:rPr lang="en-ZA" sz="1400" b="0" i="0" u="none" strike="noStrike">
                          <a:solidFill>
                            <a:srgbClr val="000000"/>
                          </a:solidFill>
                          <a:effectLst/>
                          <a:latin typeface="Calibri" panose="020F0502020204030204" pitchFamily="34" charset="0"/>
                        </a:rPr>
                        <a:t> 237 534 </a:t>
                      </a:r>
                    </a:p>
                  </a:txBody>
                  <a:tcPr marL="9525" marR="9525" marT="9525" anchor="b"/>
                </a:tc>
                <a:tc>
                  <a:txBody>
                    <a:bodyPr/>
                    <a:lstStyle/>
                    <a:p>
                      <a:pPr algn="r" fontAlgn="b"/>
                      <a:r>
                        <a:rPr lang="en-ZA" sz="1400" b="0" i="0" u="none" strike="noStrike" dirty="0">
                          <a:solidFill>
                            <a:srgbClr val="000000"/>
                          </a:solidFill>
                          <a:effectLst/>
                          <a:latin typeface="Calibri" panose="020F0502020204030204" pitchFamily="34" charset="0"/>
                        </a:rPr>
                        <a:t> -122 438 </a:t>
                      </a:r>
                    </a:p>
                  </a:txBody>
                  <a:tcPr marL="9525" marR="9525" marT="9525" anchor="b"/>
                </a:tc>
                <a:extLst>
                  <a:ext uri="{0D108BD9-81ED-4DB2-BD59-A6C34878D82A}">
                    <a16:rowId xmlns:a16="http://schemas.microsoft.com/office/drawing/2014/main" val="987636568"/>
                  </a:ext>
                </a:extLst>
              </a:tr>
            </a:tbl>
          </a:graphicData>
        </a:graphic>
      </p:graphicFrame>
      <p:sp>
        <p:nvSpPr>
          <p:cNvPr id="14" name="TextBox 13"/>
          <p:cNvSpPr txBox="1"/>
          <p:nvPr/>
        </p:nvSpPr>
        <p:spPr>
          <a:xfrm>
            <a:off x="8783220" y="3742409"/>
            <a:ext cx="221672" cy="215444"/>
          </a:xfrm>
          <a:prstGeom prst="rect">
            <a:avLst/>
          </a:prstGeom>
          <a:noFill/>
        </p:spPr>
        <p:txBody>
          <a:bodyPr wrap="square" rtlCol="0">
            <a:spAutoFit/>
          </a:bodyPr>
          <a:lstStyle/>
          <a:p>
            <a:r>
              <a:rPr lang="en-ZA" sz="800" dirty="0"/>
              <a:t>3</a:t>
            </a:r>
          </a:p>
        </p:txBody>
      </p:sp>
    </p:spTree>
    <p:extLst>
      <p:ext uri="{BB962C8B-B14F-4D97-AF65-F5344CB8AC3E}">
        <p14:creationId xmlns:p14="http://schemas.microsoft.com/office/powerpoint/2010/main" val="1324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01706" y="353981"/>
            <a:ext cx="5576888" cy="506413"/>
          </a:xfrm>
        </p:spPr>
        <p:txBody>
          <a:bodyPr/>
          <a:lstStyle/>
          <a:p>
            <a:pPr>
              <a:defRPr/>
            </a:pPr>
            <a:r>
              <a:rPr lang="en-ZA" sz="2500" dirty="0"/>
              <a:t>Cash flow</a:t>
            </a:r>
          </a:p>
        </p:txBody>
      </p:sp>
      <p:sp>
        <p:nvSpPr>
          <p:cNvPr id="6" name="Content Placeholder 7"/>
          <p:cNvSpPr>
            <a:spLocks noGrp="1"/>
          </p:cNvSpPr>
          <p:nvPr>
            <p:ph sz="half" idx="1"/>
          </p:nvPr>
        </p:nvSpPr>
        <p:spPr>
          <a:xfrm>
            <a:off x="165552" y="5169347"/>
            <a:ext cx="8645889" cy="1463612"/>
          </a:xfrm>
        </p:spPr>
        <p:txBody>
          <a:bodyPr/>
          <a:lstStyle/>
          <a:p>
            <a:pPr marL="118872" indent="0" algn="just" eaLnBrk="1" fontAlgn="auto" hangingPunct="1">
              <a:lnSpc>
                <a:spcPct val="150000"/>
              </a:lnSpc>
              <a:spcBef>
                <a:spcPts val="0"/>
              </a:spcBef>
              <a:spcAft>
                <a:spcPts val="0"/>
              </a:spcAft>
              <a:buClr>
                <a:schemeClr val="accent1">
                  <a:lumMod val="75000"/>
                </a:schemeClr>
              </a:buClr>
              <a:buSzPct val="80000"/>
              <a:defRPr/>
            </a:pPr>
            <a:r>
              <a:rPr lang="en-ZA" sz="1400" b="1" u="sng" dirty="0"/>
              <a:t>Comments </a:t>
            </a:r>
          </a:p>
          <a:p>
            <a:pPr marL="342900" indent="-342900">
              <a:buFont typeface="+mj-lt"/>
              <a:buAutoNum type="arabicPeriod"/>
            </a:pPr>
            <a:r>
              <a:rPr lang="en-ZA" sz="1400" dirty="0"/>
              <a:t>Interest payments on the IDC loan commenced in August 2016.</a:t>
            </a:r>
          </a:p>
          <a:p>
            <a:pPr marL="342900" indent="-342900">
              <a:buFont typeface="+mj-lt"/>
              <a:buAutoNum type="arabicPeriod"/>
            </a:pPr>
            <a:r>
              <a:rPr lang="en-ZA" sz="1400" dirty="0"/>
              <a:t>Significant cost savings achieved through active management of energy costs</a:t>
            </a:r>
          </a:p>
          <a:p>
            <a:pPr marL="342900" indent="-342900">
              <a:buFont typeface="+mj-lt"/>
              <a:buAutoNum type="arabicPeriod"/>
            </a:pPr>
            <a:r>
              <a:rPr lang="en-ZA" sz="1400" dirty="0"/>
              <a:t>Employees have received R49m of their retrenchment packages.</a:t>
            </a:r>
          </a:p>
        </p:txBody>
      </p:sp>
      <p:sp>
        <p:nvSpPr>
          <p:cNvPr id="4" name="TextBox 3"/>
          <p:cNvSpPr txBox="1"/>
          <p:nvPr/>
        </p:nvSpPr>
        <p:spPr>
          <a:xfrm>
            <a:off x="8775291" y="2122850"/>
            <a:ext cx="221672" cy="215444"/>
          </a:xfrm>
          <a:prstGeom prst="rect">
            <a:avLst/>
          </a:prstGeom>
          <a:noFill/>
        </p:spPr>
        <p:txBody>
          <a:bodyPr wrap="square" rtlCol="0">
            <a:spAutoFit/>
          </a:bodyPr>
          <a:lstStyle/>
          <a:p>
            <a:r>
              <a:rPr lang="en-ZA" sz="800" dirty="0"/>
              <a:t>1</a:t>
            </a:r>
          </a:p>
        </p:txBody>
      </p:sp>
      <p:sp>
        <p:nvSpPr>
          <p:cNvPr id="8" name="TextBox 7"/>
          <p:cNvSpPr txBox="1"/>
          <p:nvPr/>
        </p:nvSpPr>
        <p:spPr>
          <a:xfrm>
            <a:off x="8775291" y="3336028"/>
            <a:ext cx="221672" cy="215444"/>
          </a:xfrm>
          <a:prstGeom prst="rect">
            <a:avLst/>
          </a:prstGeom>
          <a:noFill/>
        </p:spPr>
        <p:txBody>
          <a:bodyPr wrap="square" rtlCol="0">
            <a:spAutoFit/>
          </a:bodyPr>
          <a:lstStyle/>
          <a:p>
            <a:r>
              <a:rPr lang="en-ZA" sz="800" dirty="0"/>
              <a:t>2</a:t>
            </a:r>
          </a:p>
        </p:txBody>
      </p:sp>
      <p:sp>
        <p:nvSpPr>
          <p:cNvPr id="9" name="TextBox 8"/>
          <p:cNvSpPr txBox="1"/>
          <p:nvPr/>
        </p:nvSpPr>
        <p:spPr>
          <a:xfrm>
            <a:off x="8804291" y="4549206"/>
            <a:ext cx="221672" cy="215444"/>
          </a:xfrm>
          <a:prstGeom prst="rect">
            <a:avLst/>
          </a:prstGeom>
          <a:noFill/>
        </p:spPr>
        <p:txBody>
          <a:bodyPr wrap="square" rtlCol="0">
            <a:spAutoFit/>
          </a:bodyPr>
          <a:lstStyle/>
          <a:p>
            <a:r>
              <a:rPr lang="en-ZA" sz="800" dirty="0"/>
              <a:t>3</a:t>
            </a:r>
          </a:p>
        </p:txBody>
      </p:sp>
      <p:graphicFrame>
        <p:nvGraphicFramePr>
          <p:cNvPr id="11" name="Table 10"/>
          <p:cNvGraphicFramePr>
            <a:graphicFrameLocks noGrp="1"/>
          </p:cNvGraphicFramePr>
          <p:nvPr>
            <p:extLst>
              <p:ext uri="{D42A27DB-BD31-4B8C-83A1-F6EECF244321}">
                <p14:modId xmlns:p14="http://schemas.microsoft.com/office/powerpoint/2010/main" val="1243397085"/>
              </p:ext>
            </p:extLst>
          </p:nvPr>
        </p:nvGraphicFramePr>
        <p:xfrm>
          <a:off x="201705" y="835209"/>
          <a:ext cx="8573584" cy="4267200"/>
        </p:xfrm>
        <a:graphic>
          <a:graphicData uri="http://schemas.openxmlformats.org/drawingml/2006/table">
            <a:tbl>
              <a:tblPr firstRow="1" bandRow="1">
                <a:tableStyleId>{5C22544A-7EE6-4342-B048-85BDC9FD1C3A}</a:tableStyleId>
              </a:tblPr>
              <a:tblGrid>
                <a:gridCol w="5345524">
                  <a:extLst>
                    <a:ext uri="{9D8B030D-6E8A-4147-A177-3AD203B41FA5}">
                      <a16:colId xmlns:a16="http://schemas.microsoft.com/office/drawing/2014/main" val="79770365"/>
                    </a:ext>
                  </a:extLst>
                </a:gridCol>
                <a:gridCol w="1122218">
                  <a:extLst>
                    <a:ext uri="{9D8B030D-6E8A-4147-A177-3AD203B41FA5}">
                      <a16:colId xmlns:a16="http://schemas.microsoft.com/office/drawing/2014/main" val="2808542379"/>
                    </a:ext>
                  </a:extLst>
                </a:gridCol>
                <a:gridCol w="1075243">
                  <a:extLst>
                    <a:ext uri="{9D8B030D-6E8A-4147-A177-3AD203B41FA5}">
                      <a16:colId xmlns:a16="http://schemas.microsoft.com/office/drawing/2014/main" val="436855317"/>
                    </a:ext>
                  </a:extLst>
                </a:gridCol>
                <a:gridCol w="1030599">
                  <a:extLst>
                    <a:ext uri="{9D8B030D-6E8A-4147-A177-3AD203B41FA5}">
                      <a16:colId xmlns:a16="http://schemas.microsoft.com/office/drawing/2014/main" val="579561091"/>
                    </a:ext>
                  </a:extLst>
                </a:gridCol>
              </a:tblGrid>
              <a:tr h="273447">
                <a:tc>
                  <a:txBody>
                    <a:bodyPr/>
                    <a:lstStyle/>
                    <a:p>
                      <a:pPr algn="l" fontAlgn="b"/>
                      <a:r>
                        <a:rPr lang="en-ZA" sz="1400" b="1" i="0" u="none" strike="noStrike" dirty="0">
                          <a:solidFill>
                            <a:schemeClr val="bg1"/>
                          </a:solidFill>
                          <a:effectLst/>
                          <a:latin typeface="Calibri" panose="020F0502020204030204" pitchFamily="34" charset="0"/>
                        </a:rPr>
                        <a:t>Payments March 2016 to Jan  2017</a:t>
                      </a:r>
                    </a:p>
                  </a:txBody>
                  <a:tcPr marL="45720" marR="45720" anchor="b"/>
                </a:tc>
                <a:tc>
                  <a:txBody>
                    <a:bodyPr/>
                    <a:lstStyle/>
                    <a:p>
                      <a:pPr algn="r" rtl="0" fontAlgn="ctr"/>
                      <a:r>
                        <a:rPr lang="en-ZA" sz="1400" b="0" i="0" u="none" strike="noStrike" dirty="0">
                          <a:solidFill>
                            <a:schemeClr val="bg1"/>
                          </a:solidFill>
                          <a:effectLst/>
                          <a:latin typeface="Calibri" panose="020F0502020204030204" pitchFamily="34" charset="0"/>
                        </a:rPr>
                        <a:t> YTD Budget </a:t>
                      </a:r>
                    </a:p>
                  </a:txBody>
                  <a:tcPr marL="45720" marR="45720" anchor="ctr"/>
                </a:tc>
                <a:tc>
                  <a:txBody>
                    <a:bodyPr/>
                    <a:lstStyle/>
                    <a:p>
                      <a:pPr algn="r" rtl="0" fontAlgn="ctr"/>
                      <a:r>
                        <a:rPr lang="en-ZA" sz="1400" b="0" i="0" u="none" strike="noStrike" dirty="0">
                          <a:solidFill>
                            <a:schemeClr val="bg1"/>
                          </a:solidFill>
                          <a:effectLst/>
                          <a:latin typeface="Calibri" panose="020F0502020204030204" pitchFamily="34" charset="0"/>
                        </a:rPr>
                        <a:t> Actual YTD </a:t>
                      </a:r>
                    </a:p>
                  </a:txBody>
                  <a:tcPr marL="45720" marR="45720" anchor="ctr"/>
                </a:tc>
                <a:tc>
                  <a:txBody>
                    <a:bodyPr/>
                    <a:lstStyle/>
                    <a:p>
                      <a:pPr algn="r" rtl="0" fontAlgn="ctr"/>
                      <a:r>
                        <a:rPr lang="en-ZA" sz="1400" b="0" i="0" u="none" strike="noStrike" dirty="0">
                          <a:solidFill>
                            <a:schemeClr val="bg1"/>
                          </a:solidFill>
                          <a:effectLst/>
                          <a:latin typeface="Calibri" panose="020F0502020204030204" pitchFamily="34" charset="0"/>
                        </a:rPr>
                        <a:t> Variance</a:t>
                      </a:r>
                    </a:p>
                  </a:txBody>
                  <a:tcPr marL="45720" marR="45720" anchor="ctr"/>
                </a:tc>
                <a:extLst>
                  <a:ext uri="{0D108BD9-81ED-4DB2-BD59-A6C34878D82A}">
                    <a16:rowId xmlns:a16="http://schemas.microsoft.com/office/drawing/2014/main" val="3091684711"/>
                  </a:ext>
                </a:extLst>
              </a:tr>
              <a:tr h="273447">
                <a:tc>
                  <a:txBody>
                    <a:bodyPr/>
                    <a:lstStyle/>
                    <a:p>
                      <a:pPr algn="l" fontAlgn="b"/>
                      <a:r>
                        <a:rPr lang="en-ZA" sz="1400" b="1" i="0" u="none" strike="noStrike" dirty="0">
                          <a:solidFill>
                            <a:srgbClr val="000000"/>
                          </a:solidFill>
                          <a:effectLst/>
                          <a:latin typeface="Calibri" panose="020F0502020204030204" pitchFamily="34" charset="0"/>
                        </a:rPr>
                        <a:t>Payments</a:t>
                      </a:r>
                    </a:p>
                  </a:txBody>
                  <a:tcPr marL="45720" marR="45720" anchor="b"/>
                </a:tc>
                <a:tc>
                  <a:txBody>
                    <a:bodyPr/>
                    <a:lstStyle/>
                    <a:p>
                      <a:pPr algn="r" rtl="0" fontAlgn="ctr"/>
                      <a:r>
                        <a:rPr lang="en-ZA" sz="1400" b="1" i="0" u="none" strike="noStrike">
                          <a:solidFill>
                            <a:srgbClr val="000000"/>
                          </a:solidFill>
                          <a:effectLst/>
                          <a:latin typeface="Calibri" panose="020F0502020204030204" pitchFamily="34" charset="0"/>
                        </a:rPr>
                        <a:t>233 357</a:t>
                      </a:r>
                    </a:p>
                  </a:txBody>
                  <a:tcPr marL="9525" marR="9525" marT="9525" anchor="ctr"/>
                </a:tc>
                <a:tc>
                  <a:txBody>
                    <a:bodyPr/>
                    <a:lstStyle/>
                    <a:p>
                      <a:pPr algn="r" rtl="0" fontAlgn="ctr"/>
                      <a:r>
                        <a:rPr lang="en-ZA" sz="1400" b="1" i="0" u="none" strike="noStrike">
                          <a:solidFill>
                            <a:srgbClr val="000000"/>
                          </a:solidFill>
                          <a:effectLst/>
                          <a:latin typeface="Calibri" panose="020F0502020204030204" pitchFamily="34" charset="0"/>
                        </a:rPr>
                        <a:t>185 196</a:t>
                      </a:r>
                    </a:p>
                  </a:txBody>
                  <a:tcPr marL="9525" marR="9525" marT="9525" anchor="ctr"/>
                </a:tc>
                <a:tc>
                  <a:txBody>
                    <a:bodyPr/>
                    <a:lstStyle/>
                    <a:p>
                      <a:pPr algn="r" fontAlgn="b"/>
                      <a:r>
                        <a:rPr lang="en-ZA" sz="1400" b="1" i="0" u="none" strike="noStrike" dirty="0">
                          <a:solidFill>
                            <a:srgbClr val="000000"/>
                          </a:solidFill>
                          <a:effectLst/>
                          <a:latin typeface="Calibri" panose="020F0502020204030204" pitchFamily="34" charset="0"/>
                        </a:rPr>
                        <a:t> 48 160 </a:t>
                      </a:r>
                    </a:p>
                  </a:txBody>
                  <a:tcPr marL="9525" marR="9525" marT="9525" anchor="b"/>
                </a:tc>
                <a:extLst>
                  <a:ext uri="{0D108BD9-81ED-4DB2-BD59-A6C34878D82A}">
                    <a16:rowId xmlns:a16="http://schemas.microsoft.com/office/drawing/2014/main" val="2286777899"/>
                  </a:ext>
                </a:extLst>
              </a:tr>
              <a:tr h="273447">
                <a:tc>
                  <a:txBody>
                    <a:bodyPr/>
                    <a:lstStyle/>
                    <a:p>
                      <a:pPr algn="l" fontAlgn="b"/>
                      <a:r>
                        <a:rPr lang="en-ZA" sz="1400" b="0" i="0" u="none" strike="noStrike" dirty="0">
                          <a:solidFill>
                            <a:srgbClr val="000000"/>
                          </a:solidFill>
                          <a:effectLst/>
                          <a:latin typeface="Calibri" panose="020F0502020204030204" pitchFamily="34" charset="0"/>
                        </a:rPr>
                        <a:t>Admin (IT, security, cell phone and other)</a:t>
                      </a:r>
                    </a:p>
                  </a:txBody>
                  <a:tcPr marL="45720" marR="45720" anchor="b"/>
                </a:tc>
                <a:tc>
                  <a:txBody>
                    <a:bodyPr/>
                    <a:lstStyle/>
                    <a:p>
                      <a:pPr algn="r" rtl="0" fontAlgn="ctr"/>
                      <a:r>
                        <a:rPr lang="en-ZA" sz="1400" b="0" i="0" u="none" strike="noStrike">
                          <a:solidFill>
                            <a:srgbClr val="000000"/>
                          </a:solidFill>
                          <a:effectLst/>
                          <a:latin typeface="Calibri" panose="020F0502020204030204" pitchFamily="34" charset="0"/>
                        </a:rPr>
                        <a:t> 18 891 </a:t>
                      </a:r>
                    </a:p>
                  </a:txBody>
                  <a:tcPr marL="9525" marR="9525" marT="9525" anchor="ctr"/>
                </a:tc>
                <a:tc>
                  <a:txBody>
                    <a:bodyPr/>
                    <a:lstStyle/>
                    <a:p>
                      <a:pPr algn="r" rtl="0" fontAlgn="ctr"/>
                      <a:r>
                        <a:rPr lang="en-ZA" sz="1400" b="0" i="0" u="none" strike="noStrike" dirty="0">
                          <a:solidFill>
                            <a:srgbClr val="000000"/>
                          </a:solidFill>
                          <a:effectLst/>
                          <a:latin typeface="Calibri" panose="020F0502020204030204" pitchFamily="34" charset="0"/>
                        </a:rPr>
                        <a:t> 21 862 </a:t>
                      </a:r>
                    </a:p>
                  </a:txBody>
                  <a:tcPr marL="9525" marR="9525" marT="9525" anchor="ctr"/>
                </a:tc>
                <a:tc>
                  <a:txBody>
                    <a:bodyPr/>
                    <a:lstStyle/>
                    <a:p>
                      <a:pPr algn="r" fontAlgn="b"/>
                      <a:r>
                        <a:rPr lang="en-ZA" sz="1400" b="0" i="0" u="none" strike="noStrike" dirty="0">
                          <a:solidFill>
                            <a:srgbClr val="000000"/>
                          </a:solidFill>
                          <a:effectLst/>
                          <a:latin typeface="Calibri" panose="020F0502020204030204" pitchFamily="34" charset="0"/>
                        </a:rPr>
                        <a:t> -2 971 </a:t>
                      </a:r>
                    </a:p>
                  </a:txBody>
                  <a:tcPr marL="9525" marR="9525" marT="9525" anchor="b"/>
                </a:tc>
                <a:extLst>
                  <a:ext uri="{0D108BD9-81ED-4DB2-BD59-A6C34878D82A}">
                    <a16:rowId xmlns:a16="http://schemas.microsoft.com/office/drawing/2014/main" val="181348169"/>
                  </a:ext>
                </a:extLst>
              </a:tr>
              <a:tr h="273447">
                <a:tc>
                  <a:txBody>
                    <a:bodyPr/>
                    <a:lstStyle/>
                    <a:p>
                      <a:pPr algn="l" fontAlgn="b"/>
                      <a:r>
                        <a:rPr lang="en-ZA" sz="1400" b="0" i="0" u="none" strike="noStrike">
                          <a:solidFill>
                            <a:srgbClr val="000000"/>
                          </a:solidFill>
                          <a:effectLst/>
                          <a:latin typeface="Calibri" panose="020F0502020204030204" pitchFamily="34" charset="0"/>
                        </a:rPr>
                        <a:t>Environmental</a:t>
                      </a:r>
                    </a:p>
                  </a:txBody>
                  <a:tcPr marL="45720" marR="45720" anchor="b"/>
                </a:tc>
                <a:tc>
                  <a:txBody>
                    <a:bodyPr/>
                    <a:lstStyle/>
                    <a:p>
                      <a:pPr algn="r" rtl="0" fontAlgn="ctr"/>
                      <a:r>
                        <a:rPr lang="en-ZA" sz="1400" b="0" i="0" u="none" strike="noStrike">
                          <a:solidFill>
                            <a:srgbClr val="000000"/>
                          </a:solidFill>
                          <a:effectLst/>
                          <a:latin typeface="Calibri" panose="020F0502020204030204" pitchFamily="34" charset="0"/>
                        </a:rPr>
                        <a:t> 3 069 </a:t>
                      </a:r>
                    </a:p>
                  </a:txBody>
                  <a:tcPr marL="9525" marR="9525" marT="9525" anchor="ctr"/>
                </a:tc>
                <a:tc>
                  <a:txBody>
                    <a:bodyPr/>
                    <a:lstStyle/>
                    <a:p>
                      <a:pPr algn="r" rtl="0" fontAlgn="ctr"/>
                      <a:r>
                        <a:rPr lang="en-ZA" sz="1400" b="0" i="0" u="none" strike="noStrike">
                          <a:solidFill>
                            <a:srgbClr val="000000"/>
                          </a:solidFill>
                          <a:effectLst/>
                          <a:latin typeface="Calibri" panose="020F0502020204030204" pitchFamily="34" charset="0"/>
                        </a:rPr>
                        <a:t> 1 344 </a:t>
                      </a:r>
                    </a:p>
                  </a:txBody>
                  <a:tcPr marL="9525" marR="9525" marT="9525" anchor="ctr"/>
                </a:tc>
                <a:tc>
                  <a:txBody>
                    <a:bodyPr/>
                    <a:lstStyle/>
                    <a:p>
                      <a:pPr algn="r" fontAlgn="b"/>
                      <a:r>
                        <a:rPr lang="en-ZA" sz="1400" b="0" i="0" u="none" strike="noStrike">
                          <a:solidFill>
                            <a:srgbClr val="000000"/>
                          </a:solidFill>
                          <a:effectLst/>
                          <a:latin typeface="Calibri" panose="020F0502020204030204" pitchFamily="34" charset="0"/>
                        </a:rPr>
                        <a:t> 1 725 </a:t>
                      </a:r>
                    </a:p>
                  </a:txBody>
                  <a:tcPr marL="9525" marR="9525" marT="9525" anchor="b"/>
                </a:tc>
                <a:extLst>
                  <a:ext uri="{0D108BD9-81ED-4DB2-BD59-A6C34878D82A}">
                    <a16:rowId xmlns:a16="http://schemas.microsoft.com/office/drawing/2014/main" val="772278909"/>
                  </a:ext>
                </a:extLst>
              </a:tr>
              <a:tr h="273447">
                <a:tc>
                  <a:txBody>
                    <a:bodyPr/>
                    <a:lstStyle/>
                    <a:p>
                      <a:pPr algn="l" fontAlgn="b"/>
                      <a:r>
                        <a:rPr lang="en-ZA" sz="1400" b="0" i="0" u="none" strike="noStrike" dirty="0">
                          <a:solidFill>
                            <a:srgbClr val="000000"/>
                          </a:solidFill>
                          <a:effectLst/>
                          <a:latin typeface="Calibri" panose="020F0502020204030204" pitchFamily="34" charset="0"/>
                        </a:rPr>
                        <a:t>Interest</a:t>
                      </a:r>
                    </a:p>
                  </a:txBody>
                  <a:tcPr marL="45720" marR="45720" anchor="b"/>
                </a:tc>
                <a:tc>
                  <a:txBody>
                    <a:bodyPr/>
                    <a:lstStyle/>
                    <a:p>
                      <a:pPr algn="r" rtl="0" fontAlgn="ctr"/>
                      <a:r>
                        <a:rPr lang="en-ZA" sz="1400" b="0" i="0" u="none" strike="noStrike">
                          <a:solidFill>
                            <a:srgbClr val="000000"/>
                          </a:solidFill>
                          <a:effectLst/>
                          <a:latin typeface="Calibri" panose="020F0502020204030204" pitchFamily="34" charset="0"/>
                        </a:rPr>
                        <a:t> 29 806 </a:t>
                      </a:r>
                    </a:p>
                  </a:txBody>
                  <a:tcPr marL="9525" marR="9525" marT="9525" anchor="ctr"/>
                </a:tc>
                <a:tc>
                  <a:txBody>
                    <a:bodyPr/>
                    <a:lstStyle/>
                    <a:p>
                      <a:pPr algn="r" rtl="0" fontAlgn="ctr"/>
                      <a:r>
                        <a:rPr lang="en-ZA" sz="1400" b="0" i="0" u="none" strike="noStrike">
                          <a:solidFill>
                            <a:srgbClr val="000000"/>
                          </a:solidFill>
                          <a:effectLst/>
                          <a:latin typeface="Calibri" panose="020F0502020204030204" pitchFamily="34" charset="0"/>
                        </a:rPr>
                        <a:t> 20 500 </a:t>
                      </a:r>
                    </a:p>
                  </a:txBody>
                  <a:tcPr marL="9525" marR="9525" marT="9525" anchor="ctr"/>
                </a:tc>
                <a:tc>
                  <a:txBody>
                    <a:bodyPr/>
                    <a:lstStyle/>
                    <a:p>
                      <a:pPr algn="r" fontAlgn="b"/>
                      <a:r>
                        <a:rPr lang="en-ZA" sz="1400" b="0" i="0" u="none" strike="noStrike">
                          <a:solidFill>
                            <a:srgbClr val="000000"/>
                          </a:solidFill>
                          <a:effectLst/>
                          <a:latin typeface="Calibri" panose="020F0502020204030204" pitchFamily="34" charset="0"/>
                        </a:rPr>
                        <a:t> 9 306 </a:t>
                      </a:r>
                    </a:p>
                  </a:txBody>
                  <a:tcPr marL="9525" marR="9525" marT="9525" anchor="b"/>
                </a:tc>
                <a:extLst>
                  <a:ext uri="{0D108BD9-81ED-4DB2-BD59-A6C34878D82A}">
                    <a16:rowId xmlns:a16="http://schemas.microsoft.com/office/drawing/2014/main" val="845904541"/>
                  </a:ext>
                </a:extLst>
              </a:tr>
              <a:tr h="223391">
                <a:tc>
                  <a:txBody>
                    <a:bodyPr/>
                    <a:lstStyle/>
                    <a:p>
                      <a:pPr algn="l" fontAlgn="b"/>
                      <a:r>
                        <a:rPr lang="en-ZA" sz="1400" b="0" i="0" u="none" strike="noStrike" dirty="0">
                          <a:solidFill>
                            <a:srgbClr val="000000"/>
                          </a:solidFill>
                          <a:effectLst/>
                          <a:latin typeface="Calibri" panose="020F0502020204030204" pitchFamily="34" charset="0"/>
                        </a:rPr>
                        <a:t>Insurance &amp; Other</a:t>
                      </a:r>
                    </a:p>
                  </a:txBody>
                  <a:tcPr marL="45720" marR="45720" anchor="b"/>
                </a:tc>
                <a:tc>
                  <a:txBody>
                    <a:bodyPr/>
                    <a:lstStyle/>
                    <a:p>
                      <a:pPr algn="r" rtl="0" fontAlgn="ctr"/>
                      <a:r>
                        <a:rPr lang="en-ZA" sz="1400" b="0" i="0" u="none" strike="noStrike">
                          <a:solidFill>
                            <a:srgbClr val="000000"/>
                          </a:solidFill>
                          <a:effectLst/>
                          <a:latin typeface="Calibri" panose="020F0502020204030204" pitchFamily="34" charset="0"/>
                        </a:rPr>
                        <a:t> 8 288 </a:t>
                      </a:r>
                    </a:p>
                  </a:txBody>
                  <a:tcPr marL="9525" marR="9525" marT="9525" anchor="ctr"/>
                </a:tc>
                <a:tc>
                  <a:txBody>
                    <a:bodyPr/>
                    <a:lstStyle/>
                    <a:p>
                      <a:pPr algn="r" rtl="0" fontAlgn="ctr"/>
                      <a:r>
                        <a:rPr lang="en-ZA" sz="1400" b="0" i="0" u="none" strike="noStrike">
                          <a:solidFill>
                            <a:srgbClr val="000000"/>
                          </a:solidFill>
                          <a:effectLst/>
                          <a:latin typeface="Calibri" panose="020F0502020204030204" pitchFamily="34" charset="0"/>
                        </a:rPr>
                        <a:t> 7 741 </a:t>
                      </a:r>
                    </a:p>
                  </a:txBody>
                  <a:tcPr marL="9525" marR="9525" marT="9525" anchor="ctr"/>
                </a:tc>
                <a:tc>
                  <a:txBody>
                    <a:bodyPr/>
                    <a:lstStyle/>
                    <a:p>
                      <a:pPr algn="r" fontAlgn="b"/>
                      <a:r>
                        <a:rPr lang="en-ZA" sz="1400" b="0" i="0" u="none" strike="noStrike" dirty="0">
                          <a:solidFill>
                            <a:srgbClr val="000000"/>
                          </a:solidFill>
                          <a:effectLst/>
                          <a:latin typeface="Calibri" panose="020F0502020204030204" pitchFamily="34" charset="0"/>
                        </a:rPr>
                        <a:t> 547 </a:t>
                      </a:r>
                    </a:p>
                  </a:txBody>
                  <a:tcPr marL="9525" marR="9525" marT="9525" anchor="b"/>
                </a:tc>
                <a:extLst>
                  <a:ext uri="{0D108BD9-81ED-4DB2-BD59-A6C34878D82A}">
                    <a16:rowId xmlns:a16="http://schemas.microsoft.com/office/drawing/2014/main" val="119386497"/>
                  </a:ext>
                </a:extLst>
              </a:tr>
              <a:tr h="273447">
                <a:tc>
                  <a:txBody>
                    <a:bodyPr/>
                    <a:lstStyle/>
                    <a:p>
                      <a:pPr algn="l" fontAlgn="b"/>
                      <a:r>
                        <a:rPr lang="en-ZA" sz="1400" b="0" i="0" u="none" strike="noStrike">
                          <a:solidFill>
                            <a:srgbClr val="000000"/>
                          </a:solidFill>
                          <a:effectLst/>
                          <a:latin typeface="Calibri" panose="020F0502020204030204" pitchFamily="34" charset="0"/>
                        </a:rPr>
                        <a:t>Professional fees</a:t>
                      </a:r>
                    </a:p>
                  </a:txBody>
                  <a:tcPr marL="45720" marR="45720" anchor="b"/>
                </a:tc>
                <a:tc>
                  <a:txBody>
                    <a:bodyPr/>
                    <a:lstStyle/>
                    <a:p>
                      <a:pPr algn="r" rtl="0" fontAlgn="ctr"/>
                      <a:r>
                        <a:rPr lang="en-ZA" sz="1400" b="0" i="0" u="none" strike="noStrike">
                          <a:solidFill>
                            <a:srgbClr val="000000"/>
                          </a:solidFill>
                          <a:effectLst/>
                          <a:latin typeface="Calibri" panose="020F0502020204030204" pitchFamily="34" charset="0"/>
                        </a:rPr>
                        <a:t> 16 622 </a:t>
                      </a:r>
                    </a:p>
                  </a:txBody>
                  <a:tcPr marL="9525" marR="9525" marT="9525" anchor="ctr"/>
                </a:tc>
                <a:tc>
                  <a:txBody>
                    <a:bodyPr/>
                    <a:lstStyle/>
                    <a:p>
                      <a:pPr algn="r" rtl="0" fontAlgn="ctr"/>
                      <a:r>
                        <a:rPr lang="en-ZA" sz="1400" b="0" i="0" u="none" strike="noStrike">
                          <a:solidFill>
                            <a:srgbClr val="000000"/>
                          </a:solidFill>
                          <a:effectLst/>
                          <a:latin typeface="Calibri" panose="020F0502020204030204" pitchFamily="34" charset="0"/>
                        </a:rPr>
                        <a:t> 12 044 </a:t>
                      </a:r>
                    </a:p>
                  </a:txBody>
                  <a:tcPr marL="9525" marR="9525" marT="9525" anchor="ctr"/>
                </a:tc>
                <a:tc>
                  <a:txBody>
                    <a:bodyPr/>
                    <a:lstStyle/>
                    <a:p>
                      <a:pPr algn="r" fontAlgn="b"/>
                      <a:r>
                        <a:rPr lang="en-ZA" sz="1400" b="0" i="0" u="none" strike="noStrike">
                          <a:solidFill>
                            <a:srgbClr val="000000"/>
                          </a:solidFill>
                          <a:effectLst/>
                          <a:latin typeface="Calibri" panose="020F0502020204030204" pitchFamily="34" charset="0"/>
                        </a:rPr>
                        <a:t> 4 578 </a:t>
                      </a:r>
                    </a:p>
                  </a:txBody>
                  <a:tcPr marL="9525" marR="9525" marT="9525" anchor="b"/>
                </a:tc>
                <a:extLst>
                  <a:ext uri="{0D108BD9-81ED-4DB2-BD59-A6C34878D82A}">
                    <a16:rowId xmlns:a16="http://schemas.microsoft.com/office/drawing/2014/main" val="4006855673"/>
                  </a:ext>
                </a:extLst>
              </a:tr>
              <a:tr h="273447">
                <a:tc>
                  <a:txBody>
                    <a:bodyPr/>
                    <a:lstStyle/>
                    <a:p>
                      <a:pPr algn="l" fontAlgn="b"/>
                      <a:r>
                        <a:rPr lang="en-ZA" sz="1400" b="0" i="0" u="none" strike="noStrike">
                          <a:solidFill>
                            <a:srgbClr val="000000"/>
                          </a:solidFill>
                          <a:effectLst/>
                          <a:latin typeface="Calibri" panose="020F0502020204030204" pitchFamily="34" charset="0"/>
                        </a:rPr>
                        <a:t>Staff cost</a:t>
                      </a:r>
                    </a:p>
                  </a:txBody>
                  <a:tcPr marL="45720" marR="45720" anchor="b"/>
                </a:tc>
                <a:tc>
                  <a:txBody>
                    <a:bodyPr/>
                    <a:lstStyle/>
                    <a:p>
                      <a:pPr algn="r" rtl="0" fontAlgn="ctr"/>
                      <a:r>
                        <a:rPr lang="en-ZA" sz="1400" b="0" i="0" u="none" strike="noStrike">
                          <a:solidFill>
                            <a:srgbClr val="000000"/>
                          </a:solidFill>
                          <a:effectLst/>
                          <a:latin typeface="Calibri" panose="020F0502020204030204" pitchFamily="34" charset="0"/>
                        </a:rPr>
                        <a:t> 88 430 </a:t>
                      </a:r>
                    </a:p>
                  </a:txBody>
                  <a:tcPr marL="9525" marR="9525" marT="9525" anchor="ctr"/>
                </a:tc>
                <a:tc>
                  <a:txBody>
                    <a:bodyPr/>
                    <a:lstStyle/>
                    <a:p>
                      <a:pPr algn="r" rtl="0" fontAlgn="ctr"/>
                      <a:r>
                        <a:rPr lang="en-ZA" sz="1400" b="0" i="0" u="none" strike="noStrike" dirty="0">
                          <a:solidFill>
                            <a:srgbClr val="000000"/>
                          </a:solidFill>
                          <a:effectLst/>
                          <a:latin typeface="Calibri" panose="020F0502020204030204" pitchFamily="34" charset="0"/>
                        </a:rPr>
                        <a:t> 68 366 </a:t>
                      </a:r>
                    </a:p>
                  </a:txBody>
                  <a:tcPr marL="9525" marR="9525" marT="9525" anchor="ctr"/>
                </a:tc>
                <a:tc>
                  <a:txBody>
                    <a:bodyPr/>
                    <a:lstStyle/>
                    <a:p>
                      <a:pPr algn="r" fontAlgn="b"/>
                      <a:r>
                        <a:rPr lang="en-ZA" sz="1400" b="0" i="0" u="none" strike="noStrike" dirty="0">
                          <a:solidFill>
                            <a:srgbClr val="000000"/>
                          </a:solidFill>
                          <a:effectLst/>
                          <a:latin typeface="Calibri" panose="020F0502020204030204" pitchFamily="34" charset="0"/>
                        </a:rPr>
                        <a:t> 20 064 </a:t>
                      </a:r>
                    </a:p>
                  </a:txBody>
                  <a:tcPr marL="9525" marR="9525" marT="9525" anchor="b"/>
                </a:tc>
                <a:extLst>
                  <a:ext uri="{0D108BD9-81ED-4DB2-BD59-A6C34878D82A}">
                    <a16:rowId xmlns:a16="http://schemas.microsoft.com/office/drawing/2014/main" val="683748805"/>
                  </a:ext>
                </a:extLst>
              </a:tr>
              <a:tr h="273447">
                <a:tc>
                  <a:txBody>
                    <a:bodyPr/>
                    <a:lstStyle/>
                    <a:p>
                      <a:pPr algn="l" fontAlgn="b"/>
                      <a:r>
                        <a:rPr lang="en-ZA" sz="1400" b="0" i="0" u="none" strike="noStrike">
                          <a:solidFill>
                            <a:srgbClr val="000000"/>
                          </a:solidFill>
                          <a:effectLst/>
                          <a:latin typeface="Calibri" panose="020F0502020204030204" pitchFamily="34" charset="0"/>
                        </a:rPr>
                        <a:t>Energy</a:t>
                      </a:r>
                    </a:p>
                  </a:txBody>
                  <a:tcPr marL="45720" marR="45720" anchor="b"/>
                </a:tc>
                <a:tc>
                  <a:txBody>
                    <a:bodyPr/>
                    <a:lstStyle/>
                    <a:p>
                      <a:pPr algn="r" rtl="0" fontAlgn="ctr"/>
                      <a:r>
                        <a:rPr lang="en-ZA" sz="1400" b="0" i="0" u="none" strike="noStrike">
                          <a:solidFill>
                            <a:srgbClr val="000000"/>
                          </a:solidFill>
                          <a:effectLst/>
                          <a:latin typeface="Calibri" panose="020F0502020204030204" pitchFamily="34" charset="0"/>
                        </a:rPr>
                        <a:t> 26 200 </a:t>
                      </a:r>
                    </a:p>
                  </a:txBody>
                  <a:tcPr marL="9525" marR="9525" marT="9525" anchor="ctr"/>
                </a:tc>
                <a:tc>
                  <a:txBody>
                    <a:bodyPr/>
                    <a:lstStyle/>
                    <a:p>
                      <a:pPr algn="r" rtl="0" fontAlgn="ctr"/>
                      <a:r>
                        <a:rPr lang="en-ZA" sz="1400" b="0" i="0" u="none" strike="noStrike">
                          <a:solidFill>
                            <a:srgbClr val="000000"/>
                          </a:solidFill>
                          <a:effectLst/>
                          <a:latin typeface="Calibri" panose="020F0502020204030204" pitchFamily="34" charset="0"/>
                        </a:rPr>
                        <a:t> 16 944 </a:t>
                      </a:r>
                    </a:p>
                  </a:txBody>
                  <a:tcPr marL="9525" marR="9525" marT="9525" anchor="ctr"/>
                </a:tc>
                <a:tc>
                  <a:txBody>
                    <a:bodyPr/>
                    <a:lstStyle/>
                    <a:p>
                      <a:pPr algn="r" fontAlgn="b"/>
                      <a:r>
                        <a:rPr lang="en-ZA" sz="1400" b="0" i="0" u="none" strike="noStrike">
                          <a:solidFill>
                            <a:srgbClr val="000000"/>
                          </a:solidFill>
                          <a:effectLst/>
                          <a:latin typeface="Calibri" panose="020F0502020204030204" pitchFamily="34" charset="0"/>
                        </a:rPr>
                        <a:t> 9 256 </a:t>
                      </a:r>
                    </a:p>
                  </a:txBody>
                  <a:tcPr marL="9525" marR="9525" marT="9525" anchor="b"/>
                </a:tc>
                <a:extLst>
                  <a:ext uri="{0D108BD9-81ED-4DB2-BD59-A6C34878D82A}">
                    <a16:rowId xmlns:a16="http://schemas.microsoft.com/office/drawing/2014/main" val="466019774"/>
                  </a:ext>
                </a:extLst>
              </a:tr>
              <a:tr h="273447">
                <a:tc>
                  <a:txBody>
                    <a:bodyPr/>
                    <a:lstStyle/>
                    <a:p>
                      <a:pPr algn="l" fontAlgn="b"/>
                      <a:r>
                        <a:rPr lang="en-ZA" sz="1400" b="0" i="0" u="none" strike="noStrike">
                          <a:solidFill>
                            <a:srgbClr val="000000"/>
                          </a:solidFill>
                          <a:effectLst/>
                          <a:latin typeface="Calibri" panose="020F0502020204030204" pitchFamily="34" charset="0"/>
                        </a:rPr>
                        <a:t>Operational costs</a:t>
                      </a:r>
                    </a:p>
                  </a:txBody>
                  <a:tcPr marL="45720" marR="45720" anchor="b"/>
                </a:tc>
                <a:tc>
                  <a:txBody>
                    <a:bodyPr/>
                    <a:lstStyle/>
                    <a:p>
                      <a:pPr algn="r" rtl="0" fontAlgn="ctr"/>
                      <a:r>
                        <a:rPr lang="en-ZA" sz="1400" b="0" i="0" u="none" strike="noStrike">
                          <a:solidFill>
                            <a:srgbClr val="000000"/>
                          </a:solidFill>
                          <a:effectLst/>
                          <a:latin typeface="Calibri" panose="020F0502020204030204" pitchFamily="34" charset="0"/>
                        </a:rPr>
                        <a:t> 42 051 </a:t>
                      </a:r>
                    </a:p>
                  </a:txBody>
                  <a:tcPr marL="9525" marR="9525" marT="9525" anchor="ctr"/>
                </a:tc>
                <a:tc>
                  <a:txBody>
                    <a:bodyPr/>
                    <a:lstStyle/>
                    <a:p>
                      <a:pPr algn="r" rtl="0" fontAlgn="ctr"/>
                      <a:r>
                        <a:rPr lang="en-ZA" sz="1400" b="0" i="0" u="none" strike="noStrike">
                          <a:solidFill>
                            <a:srgbClr val="000000"/>
                          </a:solidFill>
                          <a:effectLst/>
                          <a:latin typeface="Calibri" panose="020F0502020204030204" pitchFamily="34" charset="0"/>
                        </a:rPr>
                        <a:t> 36 396 </a:t>
                      </a:r>
                    </a:p>
                  </a:txBody>
                  <a:tcPr marL="9525" marR="9525" marT="9525" anchor="ctr"/>
                </a:tc>
                <a:tc>
                  <a:txBody>
                    <a:bodyPr/>
                    <a:lstStyle/>
                    <a:p>
                      <a:pPr algn="r" fontAlgn="b"/>
                      <a:r>
                        <a:rPr lang="en-ZA" sz="1400" b="0" i="0" u="none" strike="noStrike" dirty="0">
                          <a:solidFill>
                            <a:srgbClr val="000000"/>
                          </a:solidFill>
                          <a:effectLst/>
                          <a:latin typeface="Calibri" panose="020F0502020204030204" pitchFamily="34" charset="0"/>
                        </a:rPr>
                        <a:t> 5 656 </a:t>
                      </a:r>
                    </a:p>
                  </a:txBody>
                  <a:tcPr marL="9525" marR="9525" marT="9525" anchor="b"/>
                </a:tc>
                <a:extLst>
                  <a:ext uri="{0D108BD9-81ED-4DB2-BD59-A6C34878D82A}">
                    <a16:rowId xmlns:a16="http://schemas.microsoft.com/office/drawing/2014/main" val="2373275422"/>
                  </a:ext>
                </a:extLst>
              </a:tr>
              <a:tr h="273447">
                <a:tc>
                  <a:txBody>
                    <a:bodyPr/>
                    <a:lstStyle/>
                    <a:p>
                      <a:pPr algn="l" fontAlgn="b"/>
                      <a:r>
                        <a:rPr lang="en-ZA" sz="1400" b="1" i="0" u="none" strike="noStrike" dirty="0">
                          <a:solidFill>
                            <a:srgbClr val="000000"/>
                          </a:solidFill>
                          <a:effectLst/>
                          <a:latin typeface="Calibri" panose="020F0502020204030204" pitchFamily="34" charset="0"/>
                        </a:rPr>
                        <a:t>Dividend Payments</a:t>
                      </a:r>
                    </a:p>
                  </a:txBody>
                  <a:tcPr marL="45720" marR="45720" anchor="b"/>
                </a:tc>
                <a:tc>
                  <a:txBody>
                    <a:bodyPr/>
                    <a:lstStyle/>
                    <a:p>
                      <a:pPr algn="r" fontAlgn="b"/>
                      <a:r>
                        <a:rPr lang="en-ZA" sz="1400" b="1" i="0" u="none" strike="noStrike">
                          <a:solidFill>
                            <a:srgbClr val="000000"/>
                          </a:solidFill>
                          <a:effectLst/>
                          <a:latin typeface="Calibri" panose="020F0502020204030204" pitchFamily="34" charset="0"/>
                        </a:rPr>
                        <a:t>34 513</a:t>
                      </a:r>
                    </a:p>
                  </a:txBody>
                  <a:tcPr marL="9525" marR="9525" marT="9525" anchor="b"/>
                </a:tc>
                <a:tc>
                  <a:txBody>
                    <a:bodyPr/>
                    <a:lstStyle/>
                    <a:p>
                      <a:pPr algn="r" fontAlgn="b"/>
                      <a:r>
                        <a:rPr lang="en-ZA" sz="1400" b="1" i="0" u="none" strike="noStrike">
                          <a:solidFill>
                            <a:srgbClr val="000000"/>
                          </a:solidFill>
                          <a:effectLst/>
                          <a:latin typeface="Calibri" panose="020F0502020204030204" pitchFamily="34" charset="0"/>
                        </a:rPr>
                        <a:t>58 245</a:t>
                      </a:r>
                    </a:p>
                  </a:txBody>
                  <a:tcPr marL="9525" marR="9525" marT="9525" anchor="b"/>
                </a:tc>
                <a:tc>
                  <a:txBody>
                    <a:bodyPr/>
                    <a:lstStyle/>
                    <a:p>
                      <a:pPr algn="r" fontAlgn="b"/>
                      <a:r>
                        <a:rPr lang="en-ZA" sz="1400" b="1" i="0" u="none" strike="noStrike" dirty="0">
                          <a:solidFill>
                            <a:srgbClr val="000000"/>
                          </a:solidFill>
                          <a:effectLst/>
                          <a:latin typeface="Calibri" panose="020F0502020204030204" pitchFamily="34" charset="0"/>
                        </a:rPr>
                        <a:t>-23 733</a:t>
                      </a:r>
                    </a:p>
                  </a:txBody>
                  <a:tcPr marL="9525" marR="9525" marT="9525" anchor="b"/>
                </a:tc>
                <a:extLst>
                  <a:ext uri="{0D108BD9-81ED-4DB2-BD59-A6C34878D82A}">
                    <a16:rowId xmlns:a16="http://schemas.microsoft.com/office/drawing/2014/main" val="98096746"/>
                  </a:ext>
                </a:extLst>
              </a:tr>
              <a:tr h="304800">
                <a:tc>
                  <a:txBody>
                    <a:bodyPr/>
                    <a:lstStyle/>
                    <a:p>
                      <a:pPr algn="l" fontAlgn="b"/>
                      <a:r>
                        <a:rPr lang="en-ZA" sz="1400" b="0" i="0" u="none" strike="noStrike" dirty="0">
                          <a:solidFill>
                            <a:srgbClr val="000000"/>
                          </a:solidFill>
                          <a:effectLst/>
                          <a:latin typeface="Calibri" panose="020F0502020204030204" pitchFamily="34" charset="0"/>
                        </a:rPr>
                        <a:t>Post Commencement Creditors</a:t>
                      </a:r>
                    </a:p>
                  </a:txBody>
                  <a:tcPr marL="45720" marR="45720" anchor="b"/>
                </a:tc>
                <a:tc>
                  <a:txBody>
                    <a:bodyPr/>
                    <a:lstStyle/>
                    <a:p>
                      <a:pPr algn="r" fontAlgn="b"/>
                      <a:r>
                        <a:rPr lang="en-ZA" sz="1400" b="0" i="0" u="none" strike="noStrike">
                          <a:solidFill>
                            <a:srgbClr val="000000"/>
                          </a:solidFill>
                          <a:effectLst/>
                          <a:latin typeface="Calibri" panose="020F0502020204030204" pitchFamily="34" charset="0"/>
                        </a:rPr>
                        <a:t> 6 193 </a:t>
                      </a:r>
                    </a:p>
                  </a:txBody>
                  <a:tcPr marL="9525" marR="9525" marT="9525" anchor="b"/>
                </a:tc>
                <a:tc>
                  <a:txBody>
                    <a:bodyPr/>
                    <a:lstStyle/>
                    <a:p>
                      <a:pPr algn="r" fontAlgn="b"/>
                      <a:r>
                        <a:rPr lang="en-ZA" sz="1400" b="0" i="0" u="none" strike="noStrike">
                          <a:solidFill>
                            <a:srgbClr val="000000"/>
                          </a:solidFill>
                          <a:effectLst/>
                          <a:latin typeface="Calibri" panose="020F0502020204030204" pitchFamily="34" charset="0"/>
                        </a:rPr>
                        <a:t> 9 673 </a:t>
                      </a:r>
                    </a:p>
                  </a:txBody>
                  <a:tcPr marL="9525" marR="9525" marT="9525" anchor="b"/>
                </a:tc>
                <a:tc>
                  <a:txBody>
                    <a:bodyPr/>
                    <a:lstStyle/>
                    <a:p>
                      <a:pPr algn="r" fontAlgn="b"/>
                      <a:r>
                        <a:rPr lang="en-ZA" sz="1400" b="0" i="0" u="none" strike="noStrike">
                          <a:solidFill>
                            <a:srgbClr val="000000"/>
                          </a:solidFill>
                          <a:effectLst/>
                          <a:latin typeface="Calibri" panose="020F0502020204030204" pitchFamily="34" charset="0"/>
                        </a:rPr>
                        <a:t> -3 479 </a:t>
                      </a:r>
                    </a:p>
                  </a:txBody>
                  <a:tcPr marL="9525" marR="9525" marT="9525" anchor="b"/>
                </a:tc>
                <a:extLst>
                  <a:ext uri="{0D108BD9-81ED-4DB2-BD59-A6C34878D82A}">
                    <a16:rowId xmlns:a16="http://schemas.microsoft.com/office/drawing/2014/main" val="3046577564"/>
                  </a:ext>
                </a:extLst>
              </a:tr>
              <a:tr h="304800">
                <a:tc>
                  <a:txBody>
                    <a:bodyPr/>
                    <a:lstStyle/>
                    <a:p>
                      <a:pPr algn="l" fontAlgn="b"/>
                      <a:r>
                        <a:rPr lang="en-ZA" sz="1400" b="0" i="0" u="none" strike="noStrike" dirty="0">
                          <a:solidFill>
                            <a:srgbClr val="000000"/>
                          </a:solidFill>
                          <a:effectLst/>
                          <a:latin typeface="Calibri" panose="020F0502020204030204" pitchFamily="34" charset="0"/>
                        </a:rPr>
                        <a:t>Employees</a:t>
                      </a:r>
                    </a:p>
                  </a:txBody>
                  <a:tcPr marL="45720" marR="45720" anchor="b"/>
                </a:tc>
                <a:tc>
                  <a:txBody>
                    <a:bodyPr/>
                    <a:lstStyle/>
                    <a:p>
                      <a:pPr algn="r" fontAlgn="b"/>
                      <a:r>
                        <a:rPr lang="en-ZA" sz="1400" b="0" i="0" u="none" strike="noStrike">
                          <a:solidFill>
                            <a:srgbClr val="000000"/>
                          </a:solidFill>
                          <a:effectLst/>
                          <a:latin typeface="Calibri" panose="020F0502020204030204" pitchFamily="34" charset="0"/>
                        </a:rPr>
                        <a:t> 28 320 </a:t>
                      </a:r>
                    </a:p>
                  </a:txBody>
                  <a:tcPr marL="9525" marR="9525" marT="9525" anchor="b"/>
                </a:tc>
                <a:tc>
                  <a:txBody>
                    <a:bodyPr/>
                    <a:lstStyle/>
                    <a:p>
                      <a:pPr algn="r" fontAlgn="b"/>
                      <a:r>
                        <a:rPr lang="en-ZA" sz="1400" b="0" i="0" u="none" strike="noStrike">
                          <a:solidFill>
                            <a:srgbClr val="000000"/>
                          </a:solidFill>
                          <a:effectLst/>
                          <a:latin typeface="Calibri" panose="020F0502020204030204" pitchFamily="34" charset="0"/>
                        </a:rPr>
                        <a:t> 48 573 </a:t>
                      </a:r>
                    </a:p>
                  </a:txBody>
                  <a:tcPr marL="9525" marR="9525" marT="9525" anchor="b"/>
                </a:tc>
                <a:tc>
                  <a:txBody>
                    <a:bodyPr/>
                    <a:lstStyle/>
                    <a:p>
                      <a:pPr algn="r" fontAlgn="b"/>
                      <a:r>
                        <a:rPr lang="en-ZA" sz="1400" b="0" i="0" u="none" strike="noStrike" dirty="0">
                          <a:solidFill>
                            <a:srgbClr val="000000"/>
                          </a:solidFill>
                          <a:effectLst/>
                          <a:latin typeface="Calibri" panose="020F0502020204030204" pitchFamily="34" charset="0"/>
                        </a:rPr>
                        <a:t> -20 253 </a:t>
                      </a:r>
                    </a:p>
                  </a:txBody>
                  <a:tcPr marL="9525" marR="9525" marT="9525" anchor="b"/>
                </a:tc>
                <a:extLst>
                  <a:ext uri="{0D108BD9-81ED-4DB2-BD59-A6C34878D82A}">
                    <a16:rowId xmlns:a16="http://schemas.microsoft.com/office/drawing/2014/main" val="1956174119"/>
                  </a:ext>
                </a:extLst>
              </a:tr>
              <a:tr h="273447">
                <a:tc>
                  <a:txBody>
                    <a:bodyPr/>
                    <a:lstStyle/>
                    <a:p>
                      <a:pPr algn="l" fontAlgn="b"/>
                      <a:r>
                        <a:rPr lang="en-ZA" sz="1400" b="1" i="0" u="none" strike="noStrike" dirty="0">
                          <a:solidFill>
                            <a:srgbClr val="000000"/>
                          </a:solidFill>
                          <a:effectLst/>
                          <a:latin typeface="Calibri" panose="020F0502020204030204" pitchFamily="34" charset="0"/>
                        </a:rPr>
                        <a:t>Total Payments </a:t>
                      </a:r>
                    </a:p>
                  </a:txBody>
                  <a:tcPr marL="45720" marR="45720" anchor="b"/>
                </a:tc>
                <a:tc>
                  <a:txBody>
                    <a:bodyPr/>
                    <a:lstStyle/>
                    <a:p>
                      <a:pPr algn="r" fontAlgn="b"/>
                      <a:r>
                        <a:rPr lang="en-ZA" sz="1400" b="1" i="0" u="none" strike="noStrike" dirty="0">
                          <a:solidFill>
                            <a:srgbClr val="000000"/>
                          </a:solidFill>
                          <a:effectLst/>
                          <a:latin typeface="Calibri" panose="020F0502020204030204" pitchFamily="34" charset="0"/>
                        </a:rPr>
                        <a:t>267 870</a:t>
                      </a:r>
                    </a:p>
                  </a:txBody>
                  <a:tcPr marL="9525" marR="9525" marT="9525" anchor="b"/>
                </a:tc>
                <a:tc>
                  <a:txBody>
                    <a:bodyPr/>
                    <a:lstStyle/>
                    <a:p>
                      <a:pPr algn="r" fontAlgn="b"/>
                      <a:r>
                        <a:rPr lang="en-ZA" sz="1400" b="1" i="0" u="none" strike="noStrike" dirty="0">
                          <a:solidFill>
                            <a:srgbClr val="000000"/>
                          </a:solidFill>
                          <a:effectLst/>
                          <a:latin typeface="Calibri" panose="020F0502020204030204" pitchFamily="34" charset="0"/>
                        </a:rPr>
                        <a:t>243 442</a:t>
                      </a:r>
                    </a:p>
                  </a:txBody>
                  <a:tcPr marL="9525" marR="9525" marT="9525" anchor="b"/>
                </a:tc>
                <a:tc>
                  <a:txBody>
                    <a:bodyPr/>
                    <a:lstStyle/>
                    <a:p>
                      <a:pPr algn="r" fontAlgn="b"/>
                      <a:r>
                        <a:rPr lang="en-ZA" sz="1400" b="1" i="0" u="none" strike="noStrike" dirty="0">
                          <a:solidFill>
                            <a:srgbClr val="000000"/>
                          </a:solidFill>
                          <a:effectLst/>
                          <a:latin typeface="Calibri" panose="020F0502020204030204" pitchFamily="34" charset="0"/>
                        </a:rPr>
                        <a:t> 24 428 </a:t>
                      </a:r>
                    </a:p>
                  </a:txBody>
                  <a:tcPr marL="9525" marR="9525" marT="9525" anchor="b"/>
                </a:tc>
                <a:extLst>
                  <a:ext uri="{0D108BD9-81ED-4DB2-BD59-A6C34878D82A}">
                    <a16:rowId xmlns:a16="http://schemas.microsoft.com/office/drawing/2014/main" val="3298701464"/>
                  </a:ext>
                </a:extLst>
              </a:tr>
            </a:tbl>
          </a:graphicData>
        </a:graphic>
      </p:graphicFrame>
    </p:spTree>
    <p:extLst>
      <p:ext uri="{BB962C8B-B14F-4D97-AF65-F5344CB8AC3E}">
        <p14:creationId xmlns:p14="http://schemas.microsoft.com/office/powerpoint/2010/main" val="3292008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5716" y="355084"/>
            <a:ext cx="7023284" cy="506413"/>
          </a:xfrm>
        </p:spPr>
        <p:txBody>
          <a:bodyPr/>
          <a:lstStyle/>
          <a:p>
            <a:pPr>
              <a:defRPr/>
            </a:pPr>
            <a:r>
              <a:rPr lang="en-ZA" sz="2500" dirty="0"/>
              <a:t>Potential dividend</a:t>
            </a:r>
          </a:p>
        </p:txBody>
      </p:sp>
      <p:sp>
        <p:nvSpPr>
          <p:cNvPr id="6" name="TextBox 5"/>
          <p:cNvSpPr txBox="1"/>
          <p:nvPr/>
        </p:nvSpPr>
        <p:spPr>
          <a:xfrm>
            <a:off x="141288" y="6110162"/>
            <a:ext cx="8766055" cy="461665"/>
          </a:xfrm>
          <a:prstGeom prst="rect">
            <a:avLst/>
          </a:prstGeom>
          <a:noFill/>
        </p:spPr>
        <p:txBody>
          <a:bodyPr wrap="square" rtlCol="0">
            <a:spAutoFit/>
          </a:bodyPr>
          <a:lstStyle/>
          <a:p>
            <a:r>
              <a:rPr lang="en-ZA" sz="1200" dirty="0">
                <a:solidFill>
                  <a:srgbClr val="FF0000"/>
                </a:solidFill>
              </a:rPr>
              <a:t>Disclaimer: Please note this dividend forecast is an estimate and is subject to the realisation of the assets, the quantum and timing thereof as well as the risks detailed in the business rescue plan.</a:t>
            </a:r>
          </a:p>
        </p:txBody>
      </p:sp>
      <p:graphicFrame>
        <p:nvGraphicFramePr>
          <p:cNvPr id="2" name="Table 1"/>
          <p:cNvGraphicFramePr>
            <a:graphicFrameLocks noGrp="1"/>
          </p:cNvGraphicFramePr>
          <p:nvPr>
            <p:extLst>
              <p:ext uri="{D42A27DB-BD31-4B8C-83A1-F6EECF244321}">
                <p14:modId xmlns:p14="http://schemas.microsoft.com/office/powerpoint/2010/main" val="2103725591"/>
              </p:ext>
            </p:extLst>
          </p:nvPr>
        </p:nvGraphicFramePr>
        <p:xfrm>
          <a:off x="178501" y="1034987"/>
          <a:ext cx="8691628" cy="4592320"/>
        </p:xfrm>
        <a:graphic>
          <a:graphicData uri="http://schemas.openxmlformats.org/drawingml/2006/table">
            <a:tbl>
              <a:tblPr firstRow="1" bandRow="1">
                <a:tableStyleId>{5C22544A-7EE6-4342-B048-85BDC9FD1C3A}</a:tableStyleId>
              </a:tblPr>
              <a:tblGrid>
                <a:gridCol w="5072372">
                  <a:extLst>
                    <a:ext uri="{9D8B030D-6E8A-4147-A177-3AD203B41FA5}">
                      <a16:colId xmlns:a16="http://schemas.microsoft.com/office/drawing/2014/main" val="1692066689"/>
                    </a:ext>
                  </a:extLst>
                </a:gridCol>
                <a:gridCol w="1274618">
                  <a:extLst>
                    <a:ext uri="{9D8B030D-6E8A-4147-A177-3AD203B41FA5}">
                      <a16:colId xmlns:a16="http://schemas.microsoft.com/office/drawing/2014/main" val="2713775420"/>
                    </a:ext>
                  </a:extLst>
                </a:gridCol>
                <a:gridCol w="1233054">
                  <a:extLst>
                    <a:ext uri="{9D8B030D-6E8A-4147-A177-3AD203B41FA5}">
                      <a16:colId xmlns:a16="http://schemas.microsoft.com/office/drawing/2014/main" val="4006127316"/>
                    </a:ext>
                  </a:extLst>
                </a:gridCol>
                <a:gridCol w="1111584">
                  <a:extLst>
                    <a:ext uri="{9D8B030D-6E8A-4147-A177-3AD203B41FA5}">
                      <a16:colId xmlns:a16="http://schemas.microsoft.com/office/drawing/2014/main" val="1960635748"/>
                    </a:ext>
                  </a:extLst>
                </a:gridCol>
              </a:tblGrid>
              <a:tr h="370840">
                <a:tc>
                  <a:txBody>
                    <a:bodyPr/>
                    <a:lstStyle/>
                    <a:p>
                      <a:pPr algn="ctr" rtl="0" fontAlgn="b"/>
                      <a:r>
                        <a:rPr lang="en-ZA" sz="1400" b="0" i="0" u="none" strike="noStrike" dirty="0">
                          <a:solidFill>
                            <a:schemeClr val="bg1"/>
                          </a:solidFill>
                          <a:effectLst/>
                          <a:latin typeface="Calibri" panose="020F0502020204030204" pitchFamily="34" charset="0"/>
                        </a:rPr>
                        <a:t> </a:t>
                      </a:r>
                    </a:p>
                  </a:txBody>
                  <a:tcPr marL="45720" marR="45720" anchor="b"/>
                </a:tc>
                <a:tc>
                  <a:txBody>
                    <a:bodyPr/>
                    <a:lstStyle/>
                    <a:p>
                      <a:pPr algn="ctr" rtl="0" fontAlgn="ctr"/>
                      <a:r>
                        <a:rPr lang="en-ZA" sz="1400" b="0" i="0" u="none" strike="noStrike" dirty="0">
                          <a:solidFill>
                            <a:schemeClr val="bg1"/>
                          </a:solidFill>
                          <a:effectLst/>
                          <a:latin typeface="Calibri" panose="020F0502020204030204" pitchFamily="34" charset="0"/>
                        </a:rPr>
                        <a:t>Wind down plan</a:t>
                      </a:r>
                    </a:p>
                  </a:txBody>
                  <a:tcPr marL="45720" marR="45720" anchor="ctr"/>
                </a:tc>
                <a:tc>
                  <a:txBody>
                    <a:bodyPr/>
                    <a:lstStyle/>
                    <a:p>
                      <a:pPr algn="ctr" rtl="0" fontAlgn="b"/>
                      <a:r>
                        <a:rPr lang="en-ZA" sz="1400" b="0" i="0" u="none" strike="noStrike" dirty="0">
                          <a:solidFill>
                            <a:schemeClr val="bg1"/>
                          </a:solidFill>
                          <a:effectLst/>
                          <a:latin typeface="Calibri" panose="020F0502020204030204" pitchFamily="34" charset="0"/>
                        </a:rPr>
                        <a:t>Revised Value</a:t>
                      </a:r>
                    </a:p>
                  </a:txBody>
                  <a:tcPr marL="45720" marR="45720" anchor="ctr"/>
                </a:tc>
                <a:tc>
                  <a:txBody>
                    <a:bodyPr/>
                    <a:lstStyle/>
                    <a:p>
                      <a:pPr algn="ctr" rtl="0" fontAlgn="ctr"/>
                      <a:r>
                        <a:rPr lang="en-ZA" sz="1400" b="0" i="0" u="none" strike="noStrike" dirty="0">
                          <a:solidFill>
                            <a:schemeClr val="bg1"/>
                          </a:solidFill>
                          <a:effectLst/>
                          <a:latin typeface="Calibri" panose="020F0502020204030204" pitchFamily="34" charset="0"/>
                        </a:rPr>
                        <a:t> Difference</a:t>
                      </a:r>
                    </a:p>
                  </a:txBody>
                  <a:tcPr marL="45720" marR="45720" anchor="ctr"/>
                </a:tc>
                <a:extLst>
                  <a:ext uri="{0D108BD9-81ED-4DB2-BD59-A6C34878D82A}">
                    <a16:rowId xmlns:a16="http://schemas.microsoft.com/office/drawing/2014/main" val="417751152"/>
                  </a:ext>
                </a:extLst>
              </a:tr>
              <a:tr h="370840">
                <a:tc>
                  <a:txBody>
                    <a:bodyPr/>
                    <a:lstStyle/>
                    <a:p>
                      <a:pPr algn="l" rtl="0" fontAlgn="b"/>
                      <a:r>
                        <a:rPr lang="en-ZA" sz="1400" b="0" i="0" u="none" strike="noStrike" dirty="0">
                          <a:solidFill>
                            <a:srgbClr val="000000"/>
                          </a:solidFill>
                          <a:effectLst/>
                          <a:latin typeface="Calibri" panose="020F0502020204030204" pitchFamily="34" charset="0"/>
                        </a:rPr>
                        <a:t> Item </a:t>
                      </a:r>
                    </a:p>
                  </a:txBody>
                  <a:tcPr marL="45720" marR="45720" anchor="b"/>
                </a:tc>
                <a:tc>
                  <a:txBody>
                    <a:bodyPr/>
                    <a:lstStyle/>
                    <a:p>
                      <a:pPr algn="ctr" rtl="0" fontAlgn="ctr"/>
                      <a:r>
                        <a:rPr lang="en-ZA" sz="1400" b="0" i="0" u="none" strike="noStrike">
                          <a:solidFill>
                            <a:srgbClr val="000000"/>
                          </a:solidFill>
                          <a:effectLst/>
                          <a:latin typeface="Calibri" panose="020F0502020204030204" pitchFamily="34" charset="0"/>
                        </a:rPr>
                        <a:t>Total</a:t>
                      </a:r>
                    </a:p>
                  </a:txBody>
                  <a:tcPr marL="45720" marR="45720" anchor="ctr"/>
                </a:tc>
                <a:tc>
                  <a:txBody>
                    <a:bodyPr/>
                    <a:lstStyle/>
                    <a:p>
                      <a:pPr algn="ctr" rtl="0" fontAlgn="b"/>
                      <a:r>
                        <a:rPr lang="en-ZA" sz="1400" b="0" i="0" u="none" strike="noStrike">
                          <a:solidFill>
                            <a:srgbClr val="000000"/>
                          </a:solidFill>
                          <a:effectLst/>
                          <a:latin typeface="Calibri" panose="020F0502020204030204" pitchFamily="34" charset="0"/>
                        </a:rPr>
                        <a:t> Total</a:t>
                      </a:r>
                    </a:p>
                  </a:txBody>
                  <a:tcPr marL="45720" marR="45720" anchor="b"/>
                </a:tc>
                <a:tc>
                  <a:txBody>
                    <a:bodyPr/>
                    <a:lstStyle/>
                    <a:p>
                      <a:pPr algn="ctr" rtl="0" fontAlgn="ctr"/>
                      <a:r>
                        <a:rPr lang="en-ZA" sz="1400" b="0" i="0" u="none" strike="noStrike">
                          <a:solidFill>
                            <a:srgbClr val="000000"/>
                          </a:solidFill>
                          <a:effectLst/>
                          <a:latin typeface="Calibri" panose="020F0502020204030204" pitchFamily="34" charset="0"/>
                        </a:rPr>
                        <a:t> Total</a:t>
                      </a:r>
                    </a:p>
                  </a:txBody>
                  <a:tcPr marL="45720" marR="45720" anchor="ctr"/>
                </a:tc>
                <a:extLst>
                  <a:ext uri="{0D108BD9-81ED-4DB2-BD59-A6C34878D82A}">
                    <a16:rowId xmlns:a16="http://schemas.microsoft.com/office/drawing/2014/main" val="247258099"/>
                  </a:ext>
                </a:extLst>
              </a:tr>
              <a:tr h="370840">
                <a:tc>
                  <a:txBody>
                    <a:bodyPr/>
                    <a:lstStyle/>
                    <a:p>
                      <a:pPr algn="l" rtl="0" fontAlgn="b"/>
                      <a:r>
                        <a:rPr lang="en-ZA" sz="1400" b="1" i="0" u="none" strike="noStrike">
                          <a:solidFill>
                            <a:srgbClr val="000000"/>
                          </a:solidFill>
                          <a:effectLst/>
                          <a:latin typeface="Calibri" panose="020F0502020204030204" pitchFamily="34" charset="0"/>
                        </a:rPr>
                        <a:t>Total Receipts</a:t>
                      </a:r>
                    </a:p>
                  </a:txBody>
                  <a:tcPr marL="45720" marR="45720" anchor="b"/>
                </a:tc>
                <a:tc>
                  <a:txBody>
                    <a:bodyPr/>
                    <a:lstStyle/>
                    <a:p>
                      <a:pPr algn="r" rtl="0" fontAlgn="b"/>
                      <a:r>
                        <a:rPr lang="en-ZA" sz="1400" b="1" i="0" u="none" strike="noStrike" dirty="0">
                          <a:solidFill>
                            <a:srgbClr val="000000"/>
                          </a:solidFill>
                          <a:effectLst/>
                          <a:latin typeface="Calibri" panose="020F0502020204030204" pitchFamily="34" charset="0"/>
                        </a:rPr>
                        <a:t>1 134 403 539</a:t>
                      </a:r>
                    </a:p>
                  </a:txBody>
                  <a:tcPr marL="45720" marR="45720" anchor="b"/>
                </a:tc>
                <a:tc>
                  <a:txBody>
                    <a:bodyPr/>
                    <a:lstStyle/>
                    <a:p>
                      <a:pPr algn="r" rtl="0" fontAlgn="b"/>
                      <a:r>
                        <a:rPr lang="en-ZA" sz="1400" b="1" i="0" u="none" strike="noStrike" dirty="0">
                          <a:solidFill>
                            <a:srgbClr val="000000"/>
                          </a:solidFill>
                          <a:effectLst/>
                          <a:latin typeface="Calibri" panose="020F0502020204030204" pitchFamily="34" charset="0"/>
                        </a:rPr>
                        <a:t>1</a:t>
                      </a:r>
                      <a:r>
                        <a:rPr lang="en-ZA" sz="1400" b="1" i="0" u="none" strike="noStrike" baseline="0" dirty="0">
                          <a:solidFill>
                            <a:srgbClr val="000000"/>
                          </a:solidFill>
                          <a:effectLst/>
                          <a:latin typeface="Calibri" panose="020F0502020204030204" pitchFamily="34" charset="0"/>
                        </a:rPr>
                        <a:t> 243 850 075</a:t>
                      </a:r>
                      <a:endParaRPr lang="en-ZA" sz="1400" b="1" i="0" u="none" strike="noStrike" dirty="0">
                        <a:solidFill>
                          <a:srgbClr val="000000"/>
                        </a:solidFill>
                        <a:effectLst/>
                        <a:latin typeface="Calibri" panose="020F0502020204030204" pitchFamily="34" charset="0"/>
                      </a:endParaRPr>
                    </a:p>
                  </a:txBody>
                  <a:tcPr marL="45720" marR="45720" anchor="b"/>
                </a:tc>
                <a:tc>
                  <a:txBody>
                    <a:bodyPr/>
                    <a:lstStyle/>
                    <a:p>
                      <a:pPr algn="r" rtl="0" fontAlgn="b"/>
                      <a:r>
                        <a:rPr lang="en-ZA" sz="1400" b="1" i="0" u="none" strike="noStrike" dirty="0">
                          <a:solidFill>
                            <a:srgbClr val="000000"/>
                          </a:solidFill>
                          <a:effectLst/>
                          <a:latin typeface="Calibri" panose="020F0502020204030204" pitchFamily="34" charset="0"/>
                        </a:rPr>
                        <a:t>109 446 536</a:t>
                      </a:r>
                    </a:p>
                  </a:txBody>
                  <a:tcPr marL="45720" marR="45720" anchor="b"/>
                </a:tc>
                <a:extLst>
                  <a:ext uri="{0D108BD9-81ED-4DB2-BD59-A6C34878D82A}">
                    <a16:rowId xmlns:a16="http://schemas.microsoft.com/office/drawing/2014/main" val="1439538484"/>
                  </a:ext>
                </a:extLst>
              </a:tr>
              <a:tr h="370840">
                <a:tc>
                  <a:txBody>
                    <a:bodyPr/>
                    <a:lstStyle/>
                    <a:p>
                      <a:pPr algn="l" rtl="0" fontAlgn="b"/>
                      <a:r>
                        <a:rPr lang="en-ZA" sz="1400" b="1" i="0" u="none" strike="noStrike" dirty="0">
                          <a:solidFill>
                            <a:srgbClr val="000000"/>
                          </a:solidFill>
                          <a:effectLst/>
                          <a:latin typeface="Calibri" panose="020F0502020204030204" pitchFamily="34" charset="0"/>
                        </a:rPr>
                        <a:t>Total Receipts </a:t>
                      </a:r>
                      <a:r>
                        <a:rPr lang="en-ZA" sz="1400" b="1" i="0" u="none" strike="noStrike" dirty="0" err="1">
                          <a:solidFill>
                            <a:srgbClr val="000000"/>
                          </a:solidFill>
                          <a:effectLst/>
                          <a:latin typeface="Calibri" panose="020F0502020204030204" pitchFamily="34" charset="0"/>
                        </a:rPr>
                        <a:t>incl</a:t>
                      </a:r>
                      <a:r>
                        <a:rPr lang="en-ZA" sz="1400" b="1" i="0" u="none" strike="noStrike" dirty="0">
                          <a:solidFill>
                            <a:srgbClr val="000000"/>
                          </a:solidFill>
                          <a:effectLst/>
                          <a:latin typeface="Calibri" panose="020F0502020204030204" pitchFamily="34" charset="0"/>
                        </a:rPr>
                        <a:t> VAT</a:t>
                      </a:r>
                    </a:p>
                  </a:txBody>
                  <a:tcPr marL="45720" marR="45720" anchor="b"/>
                </a:tc>
                <a:tc>
                  <a:txBody>
                    <a:bodyPr/>
                    <a:lstStyle/>
                    <a:p>
                      <a:pPr algn="r" rtl="0" fontAlgn="b"/>
                      <a:r>
                        <a:rPr lang="en-ZA" sz="1400" b="1" i="0" u="none" strike="noStrike" dirty="0">
                          <a:solidFill>
                            <a:srgbClr val="000000"/>
                          </a:solidFill>
                          <a:effectLst/>
                          <a:latin typeface="Calibri" panose="020F0502020204030204" pitchFamily="34" charset="0"/>
                        </a:rPr>
                        <a:t>1 293 220 035</a:t>
                      </a:r>
                    </a:p>
                  </a:txBody>
                  <a:tcPr marL="45720" marR="45720" anchor="b"/>
                </a:tc>
                <a:tc>
                  <a:txBody>
                    <a:bodyPr/>
                    <a:lstStyle/>
                    <a:p>
                      <a:pPr algn="r" rtl="0" fontAlgn="b"/>
                      <a:r>
                        <a:rPr lang="en-ZA" sz="1400" b="1" i="0" u="none" strike="noStrike" dirty="0">
                          <a:solidFill>
                            <a:srgbClr val="000000"/>
                          </a:solidFill>
                          <a:effectLst/>
                          <a:latin typeface="Calibri" panose="020F0502020204030204" pitchFamily="34" charset="0"/>
                        </a:rPr>
                        <a:t>1 417 989 086</a:t>
                      </a:r>
                    </a:p>
                  </a:txBody>
                  <a:tcPr marL="45720" marR="45720" anchor="b"/>
                </a:tc>
                <a:tc>
                  <a:txBody>
                    <a:bodyPr/>
                    <a:lstStyle/>
                    <a:p>
                      <a:pPr algn="r" rtl="0" fontAlgn="b"/>
                      <a:r>
                        <a:rPr lang="en-ZA" sz="1400" b="1" i="0" u="none" strike="noStrike" dirty="0">
                          <a:solidFill>
                            <a:srgbClr val="000000"/>
                          </a:solidFill>
                          <a:effectLst/>
                          <a:latin typeface="Calibri" panose="020F0502020204030204" pitchFamily="34" charset="0"/>
                        </a:rPr>
                        <a:t>124 769 051</a:t>
                      </a:r>
                    </a:p>
                  </a:txBody>
                  <a:tcPr marL="45720" marR="45720" anchor="b"/>
                </a:tc>
                <a:extLst>
                  <a:ext uri="{0D108BD9-81ED-4DB2-BD59-A6C34878D82A}">
                    <a16:rowId xmlns:a16="http://schemas.microsoft.com/office/drawing/2014/main" val="409412052"/>
                  </a:ext>
                </a:extLst>
              </a:tr>
              <a:tr h="201519">
                <a:tc>
                  <a:txBody>
                    <a:bodyPr/>
                    <a:lstStyle/>
                    <a:p>
                      <a:pPr algn="l" fontAlgn="b"/>
                      <a:r>
                        <a:rPr lang="en-ZA" sz="1800" b="0" i="0" u="none" strike="noStrike">
                          <a:solidFill>
                            <a:srgbClr val="000000"/>
                          </a:solidFill>
                          <a:effectLst/>
                          <a:latin typeface="Arial" panose="020B0604020202020204" pitchFamily="34" charset="0"/>
                        </a:rPr>
                        <a:t> </a:t>
                      </a:r>
                    </a:p>
                  </a:txBody>
                  <a:tcPr marL="45720" marR="45720" anchor="b"/>
                </a:tc>
                <a:tc>
                  <a:txBody>
                    <a:bodyPr/>
                    <a:lstStyle/>
                    <a:p>
                      <a:pPr algn="r" fontAlgn="ctr"/>
                      <a:r>
                        <a:rPr lang="en-ZA" sz="1800" b="0" i="0" u="none" strike="noStrike" dirty="0">
                          <a:solidFill>
                            <a:srgbClr val="000000"/>
                          </a:solidFill>
                          <a:effectLst/>
                          <a:latin typeface="Arial" panose="020B0604020202020204" pitchFamily="34" charset="0"/>
                        </a:rPr>
                        <a:t> </a:t>
                      </a:r>
                    </a:p>
                  </a:txBody>
                  <a:tcPr marL="45720" marR="45720" anchor="ctr"/>
                </a:tc>
                <a:tc>
                  <a:txBody>
                    <a:bodyPr/>
                    <a:lstStyle/>
                    <a:p>
                      <a:pPr algn="r" fontAlgn="b"/>
                      <a:r>
                        <a:rPr lang="en-ZA" sz="1800" b="0" i="0" u="none" strike="noStrike">
                          <a:solidFill>
                            <a:srgbClr val="000000"/>
                          </a:solidFill>
                          <a:effectLst/>
                          <a:latin typeface="Arial" panose="020B0604020202020204" pitchFamily="34" charset="0"/>
                        </a:rPr>
                        <a:t> </a:t>
                      </a:r>
                    </a:p>
                  </a:txBody>
                  <a:tcPr marL="45720" marR="45720" anchor="b"/>
                </a:tc>
                <a:tc>
                  <a:txBody>
                    <a:bodyPr/>
                    <a:lstStyle/>
                    <a:p>
                      <a:pPr algn="r" fontAlgn="ctr"/>
                      <a:r>
                        <a:rPr lang="en-ZA" sz="1800" b="0" i="0" u="none" strike="noStrike">
                          <a:solidFill>
                            <a:srgbClr val="000000"/>
                          </a:solidFill>
                          <a:effectLst/>
                          <a:latin typeface="Arial" panose="020B0604020202020204" pitchFamily="34" charset="0"/>
                        </a:rPr>
                        <a:t> </a:t>
                      </a:r>
                    </a:p>
                  </a:txBody>
                  <a:tcPr marL="45720" marR="45720" anchor="ctr"/>
                </a:tc>
                <a:extLst>
                  <a:ext uri="{0D108BD9-81ED-4DB2-BD59-A6C34878D82A}">
                    <a16:rowId xmlns:a16="http://schemas.microsoft.com/office/drawing/2014/main" val="2135340820"/>
                  </a:ext>
                </a:extLst>
              </a:tr>
              <a:tr h="370840">
                <a:tc>
                  <a:txBody>
                    <a:bodyPr/>
                    <a:lstStyle/>
                    <a:p>
                      <a:pPr algn="l" rtl="0" fontAlgn="b"/>
                      <a:r>
                        <a:rPr lang="en-ZA" sz="1400" b="0" i="0" u="none" strike="noStrike">
                          <a:solidFill>
                            <a:srgbClr val="000000"/>
                          </a:solidFill>
                          <a:effectLst/>
                          <a:latin typeface="Calibri" panose="020F0502020204030204" pitchFamily="34" charset="0"/>
                        </a:rPr>
                        <a:t>Income tax/VAT (paid)/VAT received</a:t>
                      </a:r>
                    </a:p>
                  </a:txBody>
                  <a:tcPr marL="45720" marR="45720" anchor="b"/>
                </a:tc>
                <a:tc>
                  <a:txBody>
                    <a:bodyPr/>
                    <a:lstStyle/>
                    <a:p>
                      <a:pPr algn="r" rtl="0" fontAlgn="b"/>
                      <a:r>
                        <a:rPr lang="en-ZA" sz="1400" b="0" i="0" u="none" strike="noStrike" dirty="0">
                          <a:solidFill>
                            <a:srgbClr val="000000"/>
                          </a:solidFill>
                          <a:effectLst/>
                          <a:latin typeface="Calibri" panose="020F0502020204030204" pitchFamily="34" charset="0"/>
                        </a:rPr>
                        <a:t>-123 068 565</a:t>
                      </a:r>
                    </a:p>
                  </a:txBody>
                  <a:tcPr marL="45720" marR="45720" anchor="b"/>
                </a:tc>
                <a:tc>
                  <a:txBody>
                    <a:bodyPr/>
                    <a:lstStyle/>
                    <a:p>
                      <a:pPr algn="r" rtl="0" fontAlgn="b"/>
                      <a:r>
                        <a:rPr lang="en-ZA" sz="1400" b="0" i="0" u="none" strike="noStrike" dirty="0">
                          <a:solidFill>
                            <a:srgbClr val="000000"/>
                          </a:solidFill>
                          <a:effectLst/>
                          <a:latin typeface="Calibri" panose="020F0502020204030204" pitchFamily="34" charset="0"/>
                        </a:rPr>
                        <a:t>-123 068 565</a:t>
                      </a:r>
                    </a:p>
                  </a:txBody>
                  <a:tcPr marL="45720" marR="45720" anchor="b"/>
                </a:tc>
                <a:tc>
                  <a:txBody>
                    <a:bodyPr/>
                    <a:lstStyle/>
                    <a:p>
                      <a:pPr algn="r" rtl="0" fontAlgn="b"/>
                      <a:r>
                        <a:rPr lang="en-ZA" sz="1400" b="0" i="0" u="none" strike="noStrike">
                          <a:solidFill>
                            <a:srgbClr val="000000"/>
                          </a:solidFill>
                          <a:effectLst/>
                          <a:latin typeface="Calibri" panose="020F0502020204030204" pitchFamily="34" charset="0"/>
                        </a:rPr>
                        <a:t>0</a:t>
                      </a:r>
                    </a:p>
                  </a:txBody>
                  <a:tcPr marL="45720" marR="45720" anchor="b"/>
                </a:tc>
                <a:extLst>
                  <a:ext uri="{0D108BD9-81ED-4DB2-BD59-A6C34878D82A}">
                    <a16:rowId xmlns:a16="http://schemas.microsoft.com/office/drawing/2014/main" val="741913446"/>
                  </a:ext>
                </a:extLst>
              </a:tr>
              <a:tr h="370840">
                <a:tc>
                  <a:txBody>
                    <a:bodyPr/>
                    <a:lstStyle/>
                    <a:p>
                      <a:pPr algn="l" rtl="0" fontAlgn="b"/>
                      <a:r>
                        <a:rPr lang="en-ZA" sz="1400" b="0" i="0" u="none" strike="noStrike">
                          <a:solidFill>
                            <a:srgbClr val="000000"/>
                          </a:solidFill>
                          <a:effectLst/>
                          <a:latin typeface="Calibri" panose="020F0502020204030204" pitchFamily="34" charset="0"/>
                        </a:rPr>
                        <a:t>Payments to employees</a:t>
                      </a:r>
                    </a:p>
                  </a:txBody>
                  <a:tcPr marL="45720" marR="45720" anchor="b"/>
                </a:tc>
                <a:tc>
                  <a:txBody>
                    <a:bodyPr/>
                    <a:lstStyle/>
                    <a:p>
                      <a:pPr algn="r" rtl="0" fontAlgn="b"/>
                      <a:r>
                        <a:rPr lang="en-ZA" sz="1400" b="0" i="0" u="none" strike="noStrike">
                          <a:solidFill>
                            <a:srgbClr val="000000"/>
                          </a:solidFill>
                          <a:effectLst/>
                          <a:latin typeface="Calibri" panose="020F0502020204030204" pitchFamily="34" charset="0"/>
                        </a:rPr>
                        <a:t>-333 746 063</a:t>
                      </a:r>
                    </a:p>
                  </a:txBody>
                  <a:tcPr marL="45720" marR="45720" anchor="b"/>
                </a:tc>
                <a:tc>
                  <a:txBody>
                    <a:bodyPr/>
                    <a:lstStyle/>
                    <a:p>
                      <a:pPr algn="r" rtl="0" fontAlgn="b"/>
                      <a:r>
                        <a:rPr lang="en-ZA" sz="1400" b="0" i="0" u="none" strike="noStrike" dirty="0">
                          <a:solidFill>
                            <a:srgbClr val="000000"/>
                          </a:solidFill>
                          <a:effectLst/>
                          <a:latin typeface="Calibri" panose="020F0502020204030204" pitchFamily="34" charset="0"/>
                        </a:rPr>
                        <a:t>-333 746 063</a:t>
                      </a:r>
                    </a:p>
                  </a:txBody>
                  <a:tcPr marL="45720" marR="45720" anchor="b"/>
                </a:tc>
                <a:tc>
                  <a:txBody>
                    <a:bodyPr/>
                    <a:lstStyle/>
                    <a:p>
                      <a:pPr algn="r" rtl="0" fontAlgn="b"/>
                      <a:r>
                        <a:rPr lang="en-ZA" sz="1400" b="0" i="0" u="none" strike="noStrike">
                          <a:solidFill>
                            <a:srgbClr val="000000"/>
                          </a:solidFill>
                          <a:effectLst/>
                          <a:latin typeface="Calibri" panose="020F0502020204030204" pitchFamily="34" charset="0"/>
                        </a:rPr>
                        <a:t>0</a:t>
                      </a:r>
                    </a:p>
                  </a:txBody>
                  <a:tcPr marL="45720" marR="45720" anchor="b"/>
                </a:tc>
                <a:extLst>
                  <a:ext uri="{0D108BD9-81ED-4DB2-BD59-A6C34878D82A}">
                    <a16:rowId xmlns:a16="http://schemas.microsoft.com/office/drawing/2014/main" val="1106096125"/>
                  </a:ext>
                </a:extLst>
              </a:tr>
              <a:tr h="370840">
                <a:tc>
                  <a:txBody>
                    <a:bodyPr/>
                    <a:lstStyle/>
                    <a:p>
                      <a:pPr algn="l" rtl="0" fontAlgn="b"/>
                      <a:r>
                        <a:rPr lang="en-ZA" sz="1400" b="0" i="0" u="none" strike="noStrike">
                          <a:solidFill>
                            <a:srgbClr val="000000"/>
                          </a:solidFill>
                          <a:effectLst/>
                          <a:latin typeface="Calibri" panose="020F0502020204030204" pitchFamily="34" charset="0"/>
                        </a:rPr>
                        <a:t>Highveld  (Holding Cost)</a:t>
                      </a:r>
                    </a:p>
                  </a:txBody>
                  <a:tcPr marL="45720" marR="45720" anchor="b"/>
                </a:tc>
                <a:tc>
                  <a:txBody>
                    <a:bodyPr/>
                    <a:lstStyle/>
                    <a:p>
                      <a:pPr algn="r" rtl="0" fontAlgn="b"/>
                      <a:r>
                        <a:rPr lang="en-ZA" sz="1400" b="0" i="0" u="none" strike="noStrike">
                          <a:solidFill>
                            <a:srgbClr val="000000"/>
                          </a:solidFill>
                          <a:effectLst/>
                          <a:latin typeface="Calibri" panose="020F0502020204030204" pitchFamily="34" charset="0"/>
                        </a:rPr>
                        <a:t>-412 415 178</a:t>
                      </a:r>
                    </a:p>
                  </a:txBody>
                  <a:tcPr marL="45720" marR="45720" anchor="b"/>
                </a:tc>
                <a:tc>
                  <a:txBody>
                    <a:bodyPr/>
                    <a:lstStyle/>
                    <a:p>
                      <a:pPr algn="r" rtl="0" fontAlgn="b"/>
                      <a:r>
                        <a:rPr lang="en-ZA" sz="1400" b="0" i="0" u="none" strike="noStrike" dirty="0">
                          <a:solidFill>
                            <a:srgbClr val="000000"/>
                          </a:solidFill>
                          <a:effectLst/>
                          <a:latin typeface="Calibri" panose="020F0502020204030204" pitchFamily="34" charset="0"/>
                        </a:rPr>
                        <a:t>-396 624 283</a:t>
                      </a:r>
                    </a:p>
                  </a:txBody>
                  <a:tcPr marL="45720" marR="45720" anchor="b"/>
                </a:tc>
                <a:tc>
                  <a:txBody>
                    <a:bodyPr/>
                    <a:lstStyle/>
                    <a:p>
                      <a:pPr algn="r" rtl="0" fontAlgn="b"/>
                      <a:r>
                        <a:rPr lang="en-ZA" sz="1400" b="0" i="0" u="none" strike="noStrike">
                          <a:solidFill>
                            <a:srgbClr val="000000"/>
                          </a:solidFill>
                          <a:effectLst/>
                          <a:latin typeface="Calibri" panose="020F0502020204030204" pitchFamily="34" charset="0"/>
                        </a:rPr>
                        <a:t>15 790 895</a:t>
                      </a:r>
                    </a:p>
                  </a:txBody>
                  <a:tcPr marL="45720" marR="45720" anchor="b"/>
                </a:tc>
                <a:extLst>
                  <a:ext uri="{0D108BD9-81ED-4DB2-BD59-A6C34878D82A}">
                    <a16:rowId xmlns:a16="http://schemas.microsoft.com/office/drawing/2014/main" val="422490436"/>
                  </a:ext>
                </a:extLst>
              </a:tr>
              <a:tr h="370840">
                <a:tc>
                  <a:txBody>
                    <a:bodyPr/>
                    <a:lstStyle/>
                    <a:p>
                      <a:pPr algn="l" rtl="0" fontAlgn="b"/>
                      <a:r>
                        <a:rPr lang="en-ZA" sz="1400" b="0" i="0" u="none" strike="noStrike">
                          <a:solidFill>
                            <a:srgbClr val="000000"/>
                          </a:solidFill>
                          <a:effectLst/>
                          <a:latin typeface="Calibri" panose="020F0502020204030204" pitchFamily="34" charset="0"/>
                        </a:rPr>
                        <a:t>Repayment of short term borrowings</a:t>
                      </a:r>
                    </a:p>
                  </a:txBody>
                  <a:tcPr marL="45720" marR="45720" anchor="b"/>
                </a:tc>
                <a:tc>
                  <a:txBody>
                    <a:bodyPr/>
                    <a:lstStyle/>
                    <a:p>
                      <a:pPr algn="r" rtl="0" fontAlgn="b"/>
                      <a:r>
                        <a:rPr lang="en-ZA" sz="1400" b="0" i="0" u="none" strike="noStrike">
                          <a:solidFill>
                            <a:srgbClr val="000000"/>
                          </a:solidFill>
                          <a:effectLst/>
                          <a:latin typeface="Calibri" panose="020F0502020204030204" pitchFamily="34" charset="0"/>
                        </a:rPr>
                        <a:t>-157 000 000</a:t>
                      </a:r>
                    </a:p>
                  </a:txBody>
                  <a:tcPr marL="45720" marR="45720" anchor="b"/>
                </a:tc>
                <a:tc>
                  <a:txBody>
                    <a:bodyPr/>
                    <a:lstStyle/>
                    <a:p>
                      <a:pPr algn="r" rtl="0" fontAlgn="b"/>
                      <a:r>
                        <a:rPr lang="en-ZA" sz="1400" b="0" i="0" u="none" strike="noStrike" dirty="0">
                          <a:solidFill>
                            <a:srgbClr val="000000"/>
                          </a:solidFill>
                          <a:effectLst/>
                          <a:latin typeface="Calibri" panose="020F0502020204030204" pitchFamily="34" charset="0"/>
                        </a:rPr>
                        <a:t>-157 000 000</a:t>
                      </a:r>
                    </a:p>
                  </a:txBody>
                  <a:tcPr marL="45720" marR="45720" anchor="b"/>
                </a:tc>
                <a:tc>
                  <a:txBody>
                    <a:bodyPr/>
                    <a:lstStyle/>
                    <a:p>
                      <a:pPr algn="r" rtl="0" fontAlgn="b"/>
                      <a:r>
                        <a:rPr lang="en-ZA" sz="1400" b="0" i="0" u="none" strike="noStrike" dirty="0">
                          <a:solidFill>
                            <a:srgbClr val="000000"/>
                          </a:solidFill>
                          <a:effectLst/>
                          <a:latin typeface="Calibri" panose="020F0502020204030204" pitchFamily="34" charset="0"/>
                        </a:rPr>
                        <a:t>0</a:t>
                      </a:r>
                    </a:p>
                  </a:txBody>
                  <a:tcPr marL="45720" marR="45720" anchor="b"/>
                </a:tc>
                <a:extLst>
                  <a:ext uri="{0D108BD9-81ED-4DB2-BD59-A6C34878D82A}">
                    <a16:rowId xmlns:a16="http://schemas.microsoft.com/office/drawing/2014/main" val="3329788634"/>
                  </a:ext>
                </a:extLst>
              </a:tr>
              <a:tr h="370840">
                <a:tc>
                  <a:txBody>
                    <a:bodyPr/>
                    <a:lstStyle/>
                    <a:p>
                      <a:pPr algn="l" rtl="0" fontAlgn="b"/>
                      <a:r>
                        <a:rPr lang="en-ZA" sz="1400" b="0" i="0" u="none" strike="noStrike">
                          <a:solidFill>
                            <a:srgbClr val="000000"/>
                          </a:solidFill>
                          <a:effectLst/>
                          <a:latin typeface="Calibri" panose="020F0502020204030204" pitchFamily="34" charset="0"/>
                        </a:rPr>
                        <a:t>Payments to suppliers</a:t>
                      </a:r>
                    </a:p>
                  </a:txBody>
                  <a:tcPr marL="45720" marR="45720" anchor="b"/>
                </a:tc>
                <a:tc>
                  <a:txBody>
                    <a:bodyPr/>
                    <a:lstStyle/>
                    <a:p>
                      <a:pPr algn="r" rtl="0" fontAlgn="b"/>
                      <a:r>
                        <a:rPr lang="en-ZA" sz="1400" b="0" i="0" u="none" strike="noStrike">
                          <a:solidFill>
                            <a:srgbClr val="000000"/>
                          </a:solidFill>
                          <a:effectLst/>
                          <a:latin typeface="Calibri" panose="020F0502020204030204" pitchFamily="34" charset="0"/>
                        </a:rPr>
                        <a:t>-43 396 882</a:t>
                      </a:r>
                    </a:p>
                  </a:txBody>
                  <a:tcPr marL="45720" marR="45720" anchor="b"/>
                </a:tc>
                <a:tc>
                  <a:txBody>
                    <a:bodyPr/>
                    <a:lstStyle/>
                    <a:p>
                      <a:pPr algn="r" rtl="0" fontAlgn="b"/>
                      <a:r>
                        <a:rPr lang="en-ZA" sz="1400" b="0" i="0" u="none" strike="noStrike" dirty="0">
                          <a:solidFill>
                            <a:srgbClr val="000000"/>
                          </a:solidFill>
                          <a:effectLst/>
                          <a:latin typeface="Calibri" panose="020F0502020204030204" pitchFamily="34" charset="0"/>
                        </a:rPr>
                        <a:t>-43 396 882</a:t>
                      </a:r>
                    </a:p>
                  </a:txBody>
                  <a:tcPr marL="45720" marR="45720" anchor="b"/>
                </a:tc>
                <a:tc>
                  <a:txBody>
                    <a:bodyPr/>
                    <a:lstStyle/>
                    <a:p>
                      <a:pPr algn="r" rtl="0" fontAlgn="b"/>
                      <a:r>
                        <a:rPr lang="en-ZA" sz="1400" b="0" i="0" u="none" strike="noStrike">
                          <a:solidFill>
                            <a:srgbClr val="000000"/>
                          </a:solidFill>
                          <a:effectLst/>
                          <a:latin typeface="Calibri" panose="020F0502020204030204" pitchFamily="34" charset="0"/>
                        </a:rPr>
                        <a:t>0</a:t>
                      </a:r>
                    </a:p>
                  </a:txBody>
                  <a:tcPr marL="45720" marR="45720" anchor="b"/>
                </a:tc>
                <a:extLst>
                  <a:ext uri="{0D108BD9-81ED-4DB2-BD59-A6C34878D82A}">
                    <a16:rowId xmlns:a16="http://schemas.microsoft.com/office/drawing/2014/main" val="4139185706"/>
                  </a:ext>
                </a:extLst>
              </a:tr>
              <a:tr h="370840">
                <a:tc>
                  <a:txBody>
                    <a:bodyPr/>
                    <a:lstStyle/>
                    <a:p>
                      <a:pPr algn="l" fontAlgn="b"/>
                      <a:r>
                        <a:rPr lang="en-ZA" sz="1800" b="0" i="0" u="none" strike="noStrike">
                          <a:solidFill>
                            <a:srgbClr val="000000"/>
                          </a:solidFill>
                          <a:effectLst/>
                          <a:latin typeface="Arial" panose="020B0604020202020204" pitchFamily="34" charset="0"/>
                        </a:rPr>
                        <a:t> </a:t>
                      </a:r>
                    </a:p>
                  </a:txBody>
                  <a:tcPr marL="45720" marR="45720" anchor="b"/>
                </a:tc>
                <a:tc>
                  <a:txBody>
                    <a:bodyPr/>
                    <a:lstStyle/>
                    <a:p>
                      <a:pPr algn="r" rtl="0" fontAlgn="b"/>
                      <a:r>
                        <a:rPr lang="en-ZA" sz="1400" b="1" i="0" u="none" strike="noStrike">
                          <a:solidFill>
                            <a:srgbClr val="000000"/>
                          </a:solidFill>
                          <a:effectLst/>
                          <a:latin typeface="Calibri" panose="020F0502020204030204" pitchFamily="34" charset="0"/>
                        </a:rPr>
                        <a:t>223 593 345</a:t>
                      </a:r>
                    </a:p>
                  </a:txBody>
                  <a:tcPr marL="45720" marR="45720" anchor="b"/>
                </a:tc>
                <a:tc>
                  <a:txBody>
                    <a:bodyPr/>
                    <a:lstStyle/>
                    <a:p>
                      <a:pPr algn="r" rtl="0" fontAlgn="b"/>
                      <a:r>
                        <a:rPr lang="en-ZA" sz="1400" b="1" i="0" u="none" strike="noStrike" dirty="0">
                          <a:solidFill>
                            <a:srgbClr val="000000"/>
                          </a:solidFill>
                          <a:effectLst/>
                          <a:latin typeface="Calibri" panose="020F0502020204030204" pitchFamily="34" charset="0"/>
                        </a:rPr>
                        <a:t>364</a:t>
                      </a:r>
                      <a:r>
                        <a:rPr lang="en-ZA" sz="1400" b="1" i="0" u="none" strike="noStrike" baseline="0" dirty="0">
                          <a:solidFill>
                            <a:srgbClr val="000000"/>
                          </a:solidFill>
                          <a:effectLst/>
                          <a:latin typeface="Calibri" panose="020F0502020204030204" pitchFamily="34" charset="0"/>
                        </a:rPr>
                        <a:t> 153 292</a:t>
                      </a:r>
                      <a:endParaRPr lang="en-ZA" sz="1400" b="1" i="0" u="none" strike="noStrike" dirty="0">
                        <a:solidFill>
                          <a:srgbClr val="000000"/>
                        </a:solidFill>
                        <a:effectLst/>
                        <a:latin typeface="Calibri" panose="020F0502020204030204" pitchFamily="34" charset="0"/>
                      </a:endParaRPr>
                    </a:p>
                  </a:txBody>
                  <a:tcPr marL="45720" marR="45720" anchor="b"/>
                </a:tc>
                <a:tc>
                  <a:txBody>
                    <a:bodyPr/>
                    <a:lstStyle/>
                    <a:p>
                      <a:pPr algn="r" rtl="0" fontAlgn="b"/>
                      <a:r>
                        <a:rPr lang="en-ZA" sz="1400" b="1" i="0" u="none" strike="noStrike" dirty="0">
                          <a:solidFill>
                            <a:srgbClr val="000000"/>
                          </a:solidFill>
                          <a:effectLst/>
                          <a:latin typeface="Calibri" panose="020F0502020204030204" pitchFamily="34" charset="0"/>
                        </a:rPr>
                        <a:t>140 559 947</a:t>
                      </a:r>
                    </a:p>
                  </a:txBody>
                  <a:tcPr marL="45720" marR="45720" anchor="b"/>
                </a:tc>
                <a:extLst>
                  <a:ext uri="{0D108BD9-81ED-4DB2-BD59-A6C34878D82A}">
                    <a16:rowId xmlns:a16="http://schemas.microsoft.com/office/drawing/2014/main" val="578836047"/>
                  </a:ext>
                </a:extLst>
              </a:tr>
              <a:tr h="370840">
                <a:tc>
                  <a:txBody>
                    <a:bodyPr/>
                    <a:lstStyle/>
                    <a:p>
                      <a:pPr algn="l" rtl="0" fontAlgn="b"/>
                      <a:r>
                        <a:rPr lang="en-ZA" sz="1400" b="1" i="0" u="none" strike="noStrike" dirty="0">
                          <a:solidFill>
                            <a:srgbClr val="000000"/>
                          </a:solidFill>
                          <a:effectLst/>
                          <a:latin typeface="Calibri" panose="020F0502020204030204" pitchFamily="34" charset="0"/>
                        </a:rPr>
                        <a:t>Potential Dividend</a:t>
                      </a:r>
                    </a:p>
                  </a:txBody>
                  <a:tcPr marL="45720" marR="45720" anchor="b"/>
                </a:tc>
                <a:tc>
                  <a:txBody>
                    <a:bodyPr/>
                    <a:lstStyle/>
                    <a:p>
                      <a:pPr algn="r" rtl="0" fontAlgn="b"/>
                      <a:r>
                        <a:rPr lang="en-ZA" sz="1400" b="1" i="0" u="none" strike="noStrike">
                          <a:solidFill>
                            <a:srgbClr val="000000"/>
                          </a:solidFill>
                          <a:effectLst/>
                          <a:latin typeface="Calibri" panose="020F0502020204030204" pitchFamily="34" charset="0"/>
                        </a:rPr>
                        <a:t>0.10</a:t>
                      </a:r>
                    </a:p>
                  </a:txBody>
                  <a:tcPr marL="45720" marR="45720" anchor="b"/>
                </a:tc>
                <a:tc>
                  <a:txBody>
                    <a:bodyPr/>
                    <a:lstStyle/>
                    <a:p>
                      <a:pPr algn="r" rtl="0" fontAlgn="b"/>
                      <a:r>
                        <a:rPr lang="en-ZA" sz="1400" b="1" i="0" u="none" strike="noStrike" dirty="0">
                          <a:solidFill>
                            <a:srgbClr val="000000"/>
                          </a:solidFill>
                          <a:effectLst/>
                          <a:latin typeface="Calibri" panose="020F0502020204030204" pitchFamily="34" charset="0"/>
                        </a:rPr>
                        <a:t>0.15</a:t>
                      </a:r>
                    </a:p>
                  </a:txBody>
                  <a:tcPr marL="45720" marR="45720" anchor="b"/>
                </a:tc>
                <a:tc>
                  <a:txBody>
                    <a:bodyPr/>
                    <a:lstStyle/>
                    <a:p>
                      <a:pPr algn="r" rtl="0" fontAlgn="b"/>
                      <a:r>
                        <a:rPr lang="en-ZA" sz="1400" b="1" i="0" u="none" strike="noStrike" dirty="0">
                          <a:solidFill>
                            <a:srgbClr val="000000"/>
                          </a:solidFill>
                          <a:effectLst/>
                          <a:latin typeface="Calibri" panose="020F0502020204030204" pitchFamily="34" charset="0"/>
                        </a:rPr>
                        <a:t>0.05</a:t>
                      </a:r>
                    </a:p>
                  </a:txBody>
                  <a:tcPr marL="45720" marR="45720" anchor="b"/>
                </a:tc>
                <a:extLst>
                  <a:ext uri="{0D108BD9-81ED-4DB2-BD59-A6C34878D82A}">
                    <a16:rowId xmlns:a16="http://schemas.microsoft.com/office/drawing/2014/main" val="243697763"/>
                  </a:ext>
                </a:extLst>
              </a:tr>
            </a:tbl>
          </a:graphicData>
        </a:graphic>
      </p:graphicFrame>
    </p:spTree>
    <p:extLst>
      <p:ext uri="{BB962C8B-B14F-4D97-AF65-F5344CB8AC3E}">
        <p14:creationId xmlns:p14="http://schemas.microsoft.com/office/powerpoint/2010/main" val="1250286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3050" y="998538"/>
            <a:ext cx="5734050" cy="436562"/>
          </a:xfrm>
        </p:spPr>
        <p:txBody>
          <a:bodyPr/>
          <a:lstStyle/>
          <a:p>
            <a:pPr>
              <a:defRPr/>
            </a:pPr>
            <a:r>
              <a:rPr lang="en-ZA" dirty="0"/>
              <a:t>Sustainable income streams</a:t>
            </a:r>
          </a:p>
        </p:txBody>
      </p:sp>
    </p:spTree>
    <p:extLst>
      <p:ext uri="{BB962C8B-B14F-4D97-AF65-F5344CB8AC3E}">
        <p14:creationId xmlns:p14="http://schemas.microsoft.com/office/powerpoint/2010/main" val="2405265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7"/>
          <p:cNvSpPr>
            <a:spLocks noGrp="1"/>
          </p:cNvSpPr>
          <p:nvPr>
            <p:ph sz="half" idx="1"/>
          </p:nvPr>
        </p:nvSpPr>
        <p:spPr>
          <a:xfrm>
            <a:off x="215716" y="1065433"/>
            <a:ext cx="8356784" cy="5468293"/>
          </a:xfrm>
        </p:spPr>
        <p:txBody>
          <a:bodyPr/>
          <a:lstStyle/>
          <a:p>
            <a:pPr marL="285750" indent="-285750">
              <a:buFont typeface="Arial" panose="020B0604020202020204" pitchFamily="34" charset="0"/>
              <a:buChar char="•"/>
            </a:pPr>
            <a:r>
              <a:rPr lang="en-ZA" sz="1600" dirty="0">
                <a:solidFill>
                  <a:srgbClr val="002060"/>
                </a:solidFill>
              </a:rPr>
              <a:t>Highveld offers a range of workshops and warehouses for rent, to be utilised for various and diverse purposes such as steel fabrication, chrome and lime beneficiation, storage, maintenance and repairs or heavy machinery operations. </a:t>
            </a:r>
          </a:p>
          <a:p>
            <a:pPr marL="285750" indent="-285750">
              <a:buFont typeface="Arial" panose="020B0604020202020204" pitchFamily="34" charset="0"/>
              <a:buChar char="•"/>
            </a:pPr>
            <a:endParaRPr lang="en-ZA" sz="1600" dirty="0">
              <a:solidFill>
                <a:srgbClr val="002060"/>
              </a:solidFill>
            </a:endParaRPr>
          </a:p>
          <a:p>
            <a:pPr marL="285750" indent="-285750">
              <a:buFont typeface="Arial" panose="020B0604020202020204" pitchFamily="34" charset="0"/>
              <a:buChar char="•"/>
            </a:pPr>
            <a:r>
              <a:rPr lang="en-ZA" sz="1600" dirty="0">
                <a:solidFill>
                  <a:srgbClr val="002060"/>
                </a:solidFill>
              </a:rPr>
              <a:t>Ancillary services offered include potable water, electricity, internet, a canteen, refuse disposal, ample parking, change rooms, a clinic as well as A-grade security. </a:t>
            </a:r>
          </a:p>
          <a:p>
            <a:pPr marL="285750" indent="-285750">
              <a:buFont typeface="Arial" panose="020B0604020202020204" pitchFamily="34" charset="0"/>
              <a:buChar char="•"/>
            </a:pPr>
            <a:endParaRPr lang="en-ZA" sz="1600" dirty="0">
              <a:solidFill>
                <a:srgbClr val="002060"/>
              </a:solidFill>
            </a:endParaRPr>
          </a:p>
          <a:p>
            <a:pPr marL="285750" indent="-285750">
              <a:buFont typeface="Arial" panose="020B0604020202020204" pitchFamily="34" charset="0"/>
              <a:buChar char="•"/>
            </a:pPr>
            <a:r>
              <a:rPr lang="en-ZA" sz="1600" dirty="0">
                <a:solidFill>
                  <a:srgbClr val="002060"/>
                </a:solidFill>
              </a:rPr>
              <a:t>The site has large scale logistical infrastructure with rail sidings, weighbridges, and internal roads and storage facilitating efficient logistics in support of the warehouse function. The Highveld Industrial Park complex is conveniently situated within the South African railway network, providing tenants with rail network access.</a:t>
            </a:r>
          </a:p>
          <a:p>
            <a:pPr marL="285750" indent="-285750">
              <a:buFont typeface="Arial" panose="020B0604020202020204" pitchFamily="34" charset="0"/>
              <a:buChar char="•"/>
            </a:pPr>
            <a:endParaRPr lang="en-ZA" sz="1600" dirty="0">
              <a:solidFill>
                <a:srgbClr val="002060"/>
              </a:solidFill>
            </a:endParaRPr>
          </a:p>
          <a:p>
            <a:pPr marL="285750" indent="-285750">
              <a:buFont typeface="Arial" panose="020B0604020202020204" pitchFamily="34" charset="0"/>
              <a:buChar char="•"/>
            </a:pPr>
            <a:r>
              <a:rPr lang="en-ZA" sz="1600" dirty="0">
                <a:solidFill>
                  <a:srgbClr val="002060"/>
                </a:solidFill>
              </a:rPr>
              <a:t>There are furnished head offices and flexi-office space available for rent, which can also be utilised for administrative functions or training.</a:t>
            </a:r>
          </a:p>
        </p:txBody>
      </p:sp>
      <p:sp>
        <p:nvSpPr>
          <p:cNvPr id="7" name="Title 6"/>
          <p:cNvSpPr>
            <a:spLocks noGrp="1"/>
          </p:cNvSpPr>
          <p:nvPr>
            <p:ph type="title"/>
          </p:nvPr>
        </p:nvSpPr>
        <p:spPr>
          <a:xfrm>
            <a:off x="215716" y="355084"/>
            <a:ext cx="5576888" cy="506413"/>
          </a:xfrm>
        </p:spPr>
        <p:txBody>
          <a:bodyPr/>
          <a:lstStyle/>
          <a:p>
            <a:pPr>
              <a:defRPr/>
            </a:pPr>
            <a:r>
              <a:rPr lang="en-ZA" sz="2400" dirty="0"/>
              <a:t>Sustainable income streams</a:t>
            </a:r>
          </a:p>
        </p:txBody>
      </p:sp>
    </p:spTree>
    <p:extLst>
      <p:ext uri="{BB962C8B-B14F-4D97-AF65-F5344CB8AC3E}">
        <p14:creationId xmlns:p14="http://schemas.microsoft.com/office/powerpoint/2010/main" val="3559136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9589"/>
            <a:ext cx="9144000" cy="397826"/>
          </a:xfrm>
        </p:spPr>
        <p:txBody>
          <a:bodyPr/>
          <a:lstStyle/>
          <a:p>
            <a:pPr defTabSz="360363"/>
            <a:r>
              <a:rPr lang="en-US" dirty="0"/>
              <a:t>	</a:t>
            </a:r>
            <a:r>
              <a:rPr lang="en-US" sz="2400" b="1" cap="all" dirty="0">
                <a:solidFill>
                  <a:schemeClr val="accent1"/>
                </a:solidFill>
                <a:latin typeface="Calibri" pitchFamily="34" charset="0"/>
                <a:cs typeface="+mj-cs"/>
              </a:rPr>
              <a:t>The Industrial Park Concept</a:t>
            </a:r>
          </a:p>
        </p:txBody>
      </p:sp>
      <p:grpSp>
        <p:nvGrpSpPr>
          <p:cNvPr id="29" name="Group 28"/>
          <p:cNvGrpSpPr/>
          <p:nvPr/>
        </p:nvGrpSpPr>
        <p:grpSpPr>
          <a:xfrm>
            <a:off x="662941" y="909690"/>
            <a:ext cx="7817772" cy="5463919"/>
            <a:chOff x="662941" y="909690"/>
            <a:chExt cx="7817772" cy="5463919"/>
          </a:xfrm>
        </p:grpSpPr>
        <p:pic>
          <p:nvPicPr>
            <p:cNvPr id="30" name="Content Placeholder 5"/>
            <p:cNvPicPr>
              <a:picLocks noChangeAspect="1"/>
            </p:cNvPicPr>
            <p:nvPr/>
          </p:nvPicPr>
          <p:blipFill rotWithShape="1">
            <a:blip r:embed="rId2" cstate="email">
              <a:extLst>
                <a:ext uri="{28A0092B-C50C-407E-A947-70E740481C1C}">
                  <a14:useLocalDpi xmlns:a14="http://schemas.microsoft.com/office/drawing/2010/main"/>
                </a:ext>
              </a:extLst>
            </a:blip>
            <a:srcRect t="1090" r="2102"/>
            <a:stretch/>
          </p:blipFill>
          <p:spPr bwMode="auto">
            <a:xfrm>
              <a:off x="662941" y="909690"/>
              <a:ext cx="7653475" cy="54639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 name="Rectangle: Rounded Corners 8"/>
            <p:cNvSpPr/>
            <p:nvPr/>
          </p:nvSpPr>
          <p:spPr>
            <a:xfrm rot="21003380">
              <a:off x="1027513" y="1431338"/>
              <a:ext cx="1113764" cy="744478"/>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AFROX </a:t>
              </a:r>
            </a:p>
          </p:txBody>
        </p:sp>
        <p:sp>
          <p:nvSpPr>
            <p:cNvPr id="32" name="Rectangle: Rounded Corners 8"/>
            <p:cNvSpPr/>
            <p:nvPr/>
          </p:nvSpPr>
          <p:spPr>
            <a:xfrm rot="21003380">
              <a:off x="2253102" y="1215314"/>
              <a:ext cx="1113764" cy="744478"/>
            </a:xfrm>
            <a:prstGeom prst="round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a:solidFill>
                    <a:schemeClr val="tx1"/>
                  </a:solidFill>
                </a:rPr>
                <a:t>Air Liquide </a:t>
              </a:r>
            </a:p>
          </p:txBody>
        </p:sp>
        <p:cxnSp>
          <p:nvCxnSpPr>
            <p:cNvPr id="33" name="Straight Connector 32"/>
            <p:cNvCxnSpPr/>
            <p:nvPr/>
          </p:nvCxnSpPr>
          <p:spPr>
            <a:xfrm flipV="1">
              <a:off x="3034146" y="1687586"/>
              <a:ext cx="804457" cy="62612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570065" y="1362461"/>
              <a:ext cx="1620982" cy="307777"/>
            </a:xfrm>
            <a:prstGeom prst="rect">
              <a:avLst/>
            </a:prstGeom>
            <a:noFill/>
          </p:spPr>
          <p:txBody>
            <a:bodyPr wrap="square" rtlCol="0">
              <a:spAutoFit/>
            </a:bodyPr>
            <a:lstStyle/>
            <a:p>
              <a:r>
                <a:rPr lang="en-ZA" sz="1400" dirty="0">
                  <a:solidFill>
                    <a:srgbClr val="FF0000"/>
                  </a:solidFill>
                </a:rPr>
                <a:t>Rail Siding</a:t>
              </a:r>
            </a:p>
          </p:txBody>
        </p:sp>
        <p:sp>
          <p:nvSpPr>
            <p:cNvPr id="37" name="Freeform: Shape 33"/>
            <p:cNvSpPr/>
            <p:nvPr/>
          </p:nvSpPr>
          <p:spPr>
            <a:xfrm>
              <a:off x="4943228" y="1592056"/>
              <a:ext cx="3258509" cy="2111548"/>
            </a:xfrm>
            <a:custGeom>
              <a:avLst/>
              <a:gdLst>
                <a:gd name="connsiteX0" fmla="*/ 30554 w 3258509"/>
                <a:gd name="connsiteY0" fmla="*/ 874053 h 2111548"/>
                <a:gd name="connsiteX1" fmla="*/ 321499 w 3258509"/>
                <a:gd name="connsiteY1" fmla="*/ 1968562 h 2111548"/>
                <a:gd name="connsiteX2" fmla="*/ 1900917 w 3258509"/>
                <a:gd name="connsiteY2" fmla="*/ 1982417 h 2111548"/>
                <a:gd name="connsiteX3" fmla="*/ 2053317 w 3258509"/>
                <a:gd name="connsiteY3" fmla="*/ 901762 h 2111548"/>
                <a:gd name="connsiteX4" fmla="*/ 3064699 w 3258509"/>
                <a:gd name="connsiteY4" fmla="*/ 541544 h 2111548"/>
                <a:gd name="connsiteX5" fmla="*/ 3036990 w 3258509"/>
                <a:gd name="connsiteY5" fmla="*/ 1217 h 2111548"/>
                <a:gd name="connsiteX6" fmla="*/ 792554 w 3258509"/>
                <a:gd name="connsiteY6" fmla="*/ 402999 h 2111548"/>
                <a:gd name="connsiteX7" fmla="*/ 778699 w 3258509"/>
                <a:gd name="connsiteY7" fmla="*/ 680089 h 2111548"/>
                <a:gd name="connsiteX8" fmla="*/ 30554 w 3258509"/>
                <a:gd name="connsiteY8" fmla="*/ 874053 h 2111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8509" h="2111548">
                  <a:moveTo>
                    <a:pt x="30554" y="874053"/>
                  </a:moveTo>
                  <a:cubicBezTo>
                    <a:pt x="-45646" y="1088799"/>
                    <a:pt x="9772" y="1783835"/>
                    <a:pt x="321499" y="1968562"/>
                  </a:cubicBezTo>
                  <a:cubicBezTo>
                    <a:pt x="633226" y="2153289"/>
                    <a:pt x="1612281" y="2160217"/>
                    <a:pt x="1900917" y="1982417"/>
                  </a:cubicBezTo>
                  <a:cubicBezTo>
                    <a:pt x="2189553" y="1804617"/>
                    <a:pt x="1859353" y="1141907"/>
                    <a:pt x="2053317" y="901762"/>
                  </a:cubicBezTo>
                  <a:cubicBezTo>
                    <a:pt x="2247281" y="661617"/>
                    <a:pt x="2900754" y="691635"/>
                    <a:pt x="3064699" y="541544"/>
                  </a:cubicBezTo>
                  <a:cubicBezTo>
                    <a:pt x="3228644" y="391453"/>
                    <a:pt x="3415681" y="24308"/>
                    <a:pt x="3036990" y="1217"/>
                  </a:cubicBezTo>
                  <a:cubicBezTo>
                    <a:pt x="2658299" y="-21874"/>
                    <a:pt x="1168936" y="289854"/>
                    <a:pt x="792554" y="402999"/>
                  </a:cubicBezTo>
                  <a:cubicBezTo>
                    <a:pt x="416172" y="516144"/>
                    <a:pt x="912626" y="596962"/>
                    <a:pt x="778699" y="680089"/>
                  </a:cubicBezTo>
                  <a:cubicBezTo>
                    <a:pt x="644772" y="763216"/>
                    <a:pt x="106754" y="659307"/>
                    <a:pt x="30554" y="874053"/>
                  </a:cubicBezTo>
                  <a:close/>
                </a:path>
              </a:pathLst>
            </a:cu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8" name="Rectangle 37"/>
            <p:cNvSpPr/>
            <p:nvPr/>
          </p:nvSpPr>
          <p:spPr>
            <a:xfrm rot="21055724">
              <a:off x="1790018" y="2937493"/>
              <a:ext cx="1384442" cy="1361912"/>
            </a:xfrm>
            <a:prstGeom prst="rect">
              <a:avLst/>
            </a:prstGeom>
            <a:noFill/>
            <a:ln w="63500">
              <a:solidFill>
                <a:srgbClr val="99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39" name="Rectangle 38"/>
            <p:cNvSpPr/>
            <p:nvPr/>
          </p:nvSpPr>
          <p:spPr>
            <a:xfrm rot="21055724">
              <a:off x="3954937" y="3108190"/>
              <a:ext cx="1417245" cy="766605"/>
            </a:xfrm>
            <a:prstGeom prst="rect">
              <a:avLst/>
            </a:prstGeom>
            <a:noFill/>
            <a:ln w="635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0" name="Rectangle 39"/>
            <p:cNvSpPr/>
            <p:nvPr/>
          </p:nvSpPr>
          <p:spPr>
            <a:xfrm rot="20951367">
              <a:off x="4489491" y="5467190"/>
              <a:ext cx="3234416" cy="742569"/>
            </a:xfrm>
            <a:prstGeom prst="rect">
              <a:avLst/>
            </a:prstGeom>
            <a:noFill/>
            <a:ln w="6350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1" name="Freeform: Shape 2"/>
            <p:cNvSpPr/>
            <p:nvPr/>
          </p:nvSpPr>
          <p:spPr>
            <a:xfrm>
              <a:off x="4989769" y="3323212"/>
              <a:ext cx="3225976" cy="1165661"/>
            </a:xfrm>
            <a:custGeom>
              <a:avLst/>
              <a:gdLst>
                <a:gd name="connsiteX0" fmla="*/ 3225976 w 3225976"/>
                <a:gd name="connsiteY0" fmla="*/ 1165661 h 1165661"/>
                <a:gd name="connsiteX1" fmla="*/ 2408558 w 3225976"/>
                <a:gd name="connsiteY1" fmla="*/ 140424 h 1165661"/>
                <a:gd name="connsiteX2" fmla="*/ 1452595 w 3225976"/>
                <a:gd name="connsiteY2" fmla="*/ 29588 h 1165661"/>
                <a:gd name="connsiteX3" fmla="*/ 150267 w 3225976"/>
                <a:gd name="connsiteY3" fmla="*/ 334388 h 1165661"/>
                <a:gd name="connsiteX4" fmla="*/ 80995 w 3225976"/>
                <a:gd name="connsiteY4" fmla="*/ 362097 h 1165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5976" h="1165661">
                  <a:moveTo>
                    <a:pt x="3225976" y="1165661"/>
                  </a:moveTo>
                  <a:cubicBezTo>
                    <a:pt x="2965048" y="747715"/>
                    <a:pt x="2704121" y="329769"/>
                    <a:pt x="2408558" y="140424"/>
                  </a:cubicBezTo>
                  <a:cubicBezTo>
                    <a:pt x="2112994" y="-48922"/>
                    <a:pt x="1828977" y="-2739"/>
                    <a:pt x="1452595" y="29588"/>
                  </a:cubicBezTo>
                  <a:cubicBezTo>
                    <a:pt x="1076213" y="61915"/>
                    <a:pt x="378867" y="278970"/>
                    <a:pt x="150267" y="334388"/>
                  </a:cubicBezTo>
                  <a:cubicBezTo>
                    <a:pt x="-78333" y="389806"/>
                    <a:pt x="1331" y="375951"/>
                    <a:pt x="80995" y="36209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2" name="TextBox 41"/>
            <p:cNvSpPr txBox="1"/>
            <p:nvPr/>
          </p:nvSpPr>
          <p:spPr>
            <a:xfrm rot="20911020">
              <a:off x="5702599" y="5862849"/>
              <a:ext cx="1587724" cy="307777"/>
            </a:xfrm>
            <a:prstGeom prst="rect">
              <a:avLst/>
            </a:prstGeom>
            <a:noFill/>
          </p:spPr>
          <p:txBody>
            <a:bodyPr wrap="square" rtlCol="0">
              <a:spAutoFit/>
            </a:bodyPr>
            <a:lstStyle/>
            <a:p>
              <a:r>
                <a:rPr lang="en-ZA" sz="1400" dirty="0">
                  <a:solidFill>
                    <a:srgbClr val="FF66FF"/>
                  </a:solidFill>
                </a:rPr>
                <a:t>Plate Mill</a:t>
              </a:r>
            </a:p>
          </p:txBody>
        </p:sp>
        <p:sp>
          <p:nvSpPr>
            <p:cNvPr id="43" name="TextBox 42"/>
            <p:cNvSpPr txBox="1"/>
            <p:nvPr/>
          </p:nvSpPr>
          <p:spPr>
            <a:xfrm rot="21116338">
              <a:off x="1998856" y="3634050"/>
              <a:ext cx="1000735" cy="523220"/>
            </a:xfrm>
            <a:prstGeom prst="rect">
              <a:avLst/>
            </a:prstGeom>
            <a:noFill/>
          </p:spPr>
          <p:txBody>
            <a:bodyPr wrap="square" rtlCol="0">
              <a:spAutoFit/>
            </a:bodyPr>
            <a:lstStyle/>
            <a:p>
              <a:r>
                <a:rPr lang="en-ZA" sz="1400" dirty="0">
                  <a:solidFill>
                    <a:srgbClr val="99FF66"/>
                  </a:solidFill>
                </a:rPr>
                <a:t>Iron Plant 2</a:t>
              </a:r>
            </a:p>
          </p:txBody>
        </p:sp>
        <p:sp>
          <p:nvSpPr>
            <p:cNvPr id="44" name="TextBox 43"/>
            <p:cNvSpPr txBox="1"/>
            <p:nvPr/>
          </p:nvSpPr>
          <p:spPr>
            <a:xfrm>
              <a:off x="6892989" y="2647830"/>
              <a:ext cx="1587724" cy="307777"/>
            </a:xfrm>
            <a:prstGeom prst="rect">
              <a:avLst/>
            </a:prstGeom>
            <a:noFill/>
          </p:spPr>
          <p:txBody>
            <a:bodyPr wrap="square" rtlCol="0">
              <a:spAutoFit/>
            </a:bodyPr>
            <a:lstStyle/>
            <a:p>
              <a:r>
                <a:rPr lang="en-ZA" sz="1400" dirty="0">
                  <a:solidFill>
                    <a:srgbClr val="FF9900"/>
                  </a:solidFill>
                </a:rPr>
                <a:t>Property Rentals</a:t>
              </a:r>
            </a:p>
          </p:txBody>
        </p:sp>
        <p:sp>
          <p:nvSpPr>
            <p:cNvPr id="45" name="Rectangle 44"/>
            <p:cNvSpPr/>
            <p:nvPr/>
          </p:nvSpPr>
          <p:spPr>
            <a:xfrm rot="20852898">
              <a:off x="5237018" y="4447309"/>
              <a:ext cx="2493818" cy="665018"/>
            </a:xfrm>
            <a:prstGeom prst="rect">
              <a:avLst/>
            </a:prstGeom>
            <a:noFill/>
            <a:ln w="63500">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46" name="TextBox 45"/>
            <p:cNvSpPr txBox="1"/>
            <p:nvPr/>
          </p:nvSpPr>
          <p:spPr>
            <a:xfrm rot="21069247">
              <a:off x="5844327" y="4429306"/>
              <a:ext cx="1456311" cy="307777"/>
            </a:xfrm>
            <a:prstGeom prst="rect">
              <a:avLst/>
            </a:prstGeom>
            <a:noFill/>
          </p:spPr>
          <p:txBody>
            <a:bodyPr wrap="square" rtlCol="0">
              <a:spAutoFit/>
            </a:bodyPr>
            <a:lstStyle/>
            <a:p>
              <a:r>
                <a:rPr lang="en-ZA" sz="1400" dirty="0">
                  <a:solidFill>
                    <a:srgbClr val="FFFF66"/>
                  </a:solidFill>
                </a:rPr>
                <a:t>Structural Mill</a:t>
              </a:r>
            </a:p>
          </p:txBody>
        </p:sp>
        <p:sp>
          <p:nvSpPr>
            <p:cNvPr id="47" name="TextBox 46"/>
            <p:cNvSpPr txBox="1"/>
            <p:nvPr/>
          </p:nvSpPr>
          <p:spPr>
            <a:xfrm rot="21116338">
              <a:off x="3149281" y="4708565"/>
              <a:ext cx="1202923" cy="523220"/>
            </a:xfrm>
            <a:prstGeom prst="rect">
              <a:avLst/>
            </a:prstGeom>
            <a:noFill/>
          </p:spPr>
          <p:txBody>
            <a:bodyPr wrap="square" rtlCol="0">
              <a:spAutoFit/>
            </a:bodyPr>
            <a:lstStyle/>
            <a:p>
              <a:r>
                <a:rPr lang="en-ZA" sz="1400" dirty="0">
                  <a:solidFill>
                    <a:schemeClr val="accent2">
                      <a:lumMod val="20000"/>
                      <a:lumOff val="80000"/>
                    </a:schemeClr>
                  </a:solidFill>
                </a:rPr>
                <a:t>Rotary Kilns </a:t>
              </a:r>
            </a:p>
          </p:txBody>
        </p:sp>
        <p:cxnSp>
          <p:nvCxnSpPr>
            <p:cNvPr id="48" name="Straight Connector 47"/>
            <p:cNvCxnSpPr/>
            <p:nvPr/>
          </p:nvCxnSpPr>
          <p:spPr>
            <a:xfrm flipH="1">
              <a:off x="3261117" y="4032856"/>
              <a:ext cx="772370" cy="772249"/>
            </a:xfrm>
            <a:prstGeom prst="line">
              <a:avLst/>
            </a:prstGeom>
            <a:ln>
              <a:solidFill>
                <a:schemeClr val="accent2">
                  <a:lumMod val="40000"/>
                  <a:lumOff val="6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57152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bwMode="auto">
          <a:xfrm>
            <a:off x="141288" y="355084"/>
            <a:ext cx="7023284"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800" b="1" kern="1200" cap="all" baseline="0">
                <a:solidFill>
                  <a:schemeClr val="accent1"/>
                </a:solidFill>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ZA" sz="2400" b="1" i="0" u="none" strike="noStrike" kern="1200" cap="all" spc="0" normalizeH="0" baseline="0" noProof="0" dirty="0">
                <a:ln>
                  <a:noFill/>
                </a:ln>
                <a:solidFill>
                  <a:schemeClr val="accent1"/>
                </a:solidFill>
                <a:effectLst/>
                <a:uLnTx/>
                <a:uFillTx/>
                <a:latin typeface="Calibri" pitchFamily="34" charset="0"/>
                <a:ea typeface="+mj-ea"/>
                <a:cs typeface="+mj-cs"/>
              </a:rPr>
              <a:t>Multiple</a:t>
            </a:r>
            <a:r>
              <a:rPr kumimoji="0" lang="en-ZA" sz="2400" b="1" i="0" u="none" strike="noStrike" kern="1200" cap="all" spc="0" normalizeH="0" noProof="0" dirty="0">
                <a:ln>
                  <a:noFill/>
                </a:ln>
                <a:solidFill>
                  <a:schemeClr val="accent1"/>
                </a:solidFill>
                <a:effectLst/>
                <a:uLnTx/>
                <a:uFillTx/>
                <a:latin typeface="Calibri" pitchFamily="34" charset="0"/>
                <a:ea typeface="+mj-ea"/>
                <a:cs typeface="+mj-cs"/>
              </a:rPr>
              <a:t> Revenue Sources </a:t>
            </a:r>
            <a:endParaRPr kumimoji="0" lang="en-ZA" sz="2400" b="1" i="0" u="none" strike="noStrike" kern="1200" cap="all" spc="0" normalizeH="0" baseline="0" noProof="0" dirty="0">
              <a:ln>
                <a:noFill/>
              </a:ln>
              <a:solidFill>
                <a:schemeClr val="accent1"/>
              </a:solidFill>
              <a:effectLst/>
              <a:uLnTx/>
              <a:uFillTx/>
              <a:latin typeface="Calibri" pitchFamily="34" charset="0"/>
              <a:ea typeface="+mj-ea"/>
              <a:cs typeface="+mj-cs"/>
            </a:endParaRPr>
          </a:p>
        </p:txBody>
      </p:sp>
      <p:graphicFrame>
        <p:nvGraphicFramePr>
          <p:cNvPr id="3" name="Diagram 2"/>
          <p:cNvGraphicFramePr/>
          <p:nvPr>
            <p:extLst/>
          </p:nvPr>
        </p:nvGraphicFramePr>
        <p:xfrm>
          <a:off x="991923" y="91558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2849190" y="5834767"/>
            <a:ext cx="2385764" cy="9266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Asset Underpin</a:t>
            </a:r>
          </a:p>
        </p:txBody>
      </p:sp>
      <p:cxnSp>
        <p:nvCxnSpPr>
          <p:cNvPr id="9" name="Straight Arrow Connector 8"/>
          <p:cNvCxnSpPr>
            <a:endCxn id="4" idx="0"/>
          </p:cNvCxnSpPr>
          <p:nvPr/>
        </p:nvCxnSpPr>
        <p:spPr>
          <a:xfrm>
            <a:off x="3999159" y="4770783"/>
            <a:ext cx="42913" cy="1063984"/>
          </a:xfrm>
          <a:prstGeom prst="straightConnector1">
            <a:avLst/>
          </a:prstGeom>
          <a:ln w="1270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8910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bwMode="auto">
          <a:xfrm>
            <a:off x="349250" y="355084"/>
            <a:ext cx="7023284"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800" b="1" kern="1200" cap="all" baseline="0">
                <a:solidFill>
                  <a:schemeClr val="accent1"/>
                </a:solidFill>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ZA" sz="2400" dirty="0"/>
              <a:t>Highveld Industrial Park – Secured Tenants</a:t>
            </a:r>
            <a:endParaRPr lang="en-ZA" sz="2500" dirty="0"/>
          </a:p>
        </p:txBody>
      </p:sp>
      <p:pic>
        <p:nvPicPr>
          <p:cNvPr id="10" name="Picture 9">
            <a:extLst>
              <a:ext uri="{FF2B5EF4-FFF2-40B4-BE49-F238E27FC236}">
                <a16:creationId xmlns:a16="http://schemas.microsoft.com/office/drawing/2014/main" id="{21073FDD-A1DF-4D21-9CB0-AE8630DB580B}"/>
              </a:ext>
            </a:extLst>
          </p:cNvPr>
          <p:cNvPicPr>
            <a:picLocks noChangeAspect="1"/>
          </p:cNvPicPr>
          <p:nvPr/>
        </p:nvPicPr>
        <p:blipFill>
          <a:blip r:embed="rId2"/>
          <a:stretch>
            <a:fillRect/>
          </a:stretch>
        </p:blipFill>
        <p:spPr>
          <a:xfrm>
            <a:off x="2099986" y="1205150"/>
            <a:ext cx="5272548" cy="4968552"/>
          </a:xfrm>
          <a:prstGeom prst="rect">
            <a:avLst/>
          </a:prstGeom>
        </p:spPr>
      </p:pic>
    </p:spTree>
    <p:extLst>
      <p:ext uri="{BB962C8B-B14F-4D97-AF65-F5344CB8AC3E}">
        <p14:creationId xmlns:p14="http://schemas.microsoft.com/office/powerpoint/2010/main" val="104567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3050" y="998538"/>
            <a:ext cx="5734050" cy="436562"/>
          </a:xfrm>
        </p:spPr>
        <p:txBody>
          <a:bodyPr/>
          <a:lstStyle/>
          <a:p>
            <a:pPr>
              <a:defRPr/>
            </a:pPr>
            <a:r>
              <a:rPr lang="en-ZA" dirty="0"/>
              <a:t>General</a:t>
            </a:r>
          </a:p>
        </p:txBody>
      </p:sp>
    </p:spTree>
    <p:extLst>
      <p:ext uri="{BB962C8B-B14F-4D97-AF65-F5344CB8AC3E}">
        <p14:creationId xmlns:p14="http://schemas.microsoft.com/office/powerpoint/2010/main" val="3834550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5716" y="355084"/>
            <a:ext cx="5576888" cy="506413"/>
          </a:xfrm>
        </p:spPr>
        <p:txBody>
          <a:bodyPr/>
          <a:lstStyle/>
          <a:p>
            <a:pPr>
              <a:defRPr/>
            </a:pPr>
            <a:r>
              <a:rPr lang="en-ZA" sz="2500" dirty="0"/>
              <a:t>Disclaimer </a:t>
            </a:r>
          </a:p>
        </p:txBody>
      </p:sp>
      <p:sp>
        <p:nvSpPr>
          <p:cNvPr id="2" name="Content Placeholder 1"/>
          <p:cNvSpPr>
            <a:spLocks noGrp="1"/>
          </p:cNvSpPr>
          <p:nvPr>
            <p:ph sz="half" idx="1"/>
          </p:nvPr>
        </p:nvSpPr>
        <p:spPr>
          <a:xfrm>
            <a:off x="215716" y="1020837"/>
            <a:ext cx="8662813" cy="5337179"/>
          </a:xfrm>
        </p:spPr>
        <p:txBody>
          <a:bodyPr/>
          <a:lstStyle/>
          <a:p>
            <a:pPr marL="0" indent="0" algn="just"/>
            <a:r>
              <a:rPr lang="en-US" sz="1500" dirty="0"/>
              <a:t>The details contained in this presentation are limited in nature, solely for the attention of affected persons of Evraz Highveld Steel and Vanadium Limited (“Highveld” or “the company”) and do not purport to contain all of the information relating to the various headings set out in this presentation.</a:t>
            </a:r>
          </a:p>
          <a:p>
            <a:pPr marL="0" indent="0" algn="just"/>
            <a:endParaRPr lang="en-US" sz="1500" dirty="0"/>
          </a:p>
          <a:p>
            <a:pPr marL="0" indent="0" algn="just"/>
            <a:r>
              <a:rPr lang="en-US" sz="1500" dirty="0"/>
              <a:t>Save where expressly otherwise stated, the joint Business Rescue Practitioners (“BRPs”) have assumed and relied upon the accuracy and completeness of all information on which this presentation is based and have also assumed that any financial information reproduced herein and/or provided by their sources is complete, accurate, not misleading and based on reasonable assumptions.  However, neither the BRPs nor any other person is making any warranty or representation, express or implied, as to the accuracy or completeness of the information contained herein, or as to the reasonableness of the assumptions on which any of the same is based.  </a:t>
            </a:r>
          </a:p>
          <a:p>
            <a:pPr marL="0" indent="0" algn="just"/>
            <a:endParaRPr lang="en-US" sz="1500" dirty="0"/>
          </a:p>
          <a:p>
            <a:pPr marL="0" indent="0" algn="just"/>
            <a:r>
              <a:rPr lang="en-US" sz="1500" dirty="0"/>
              <a:t>This presentation also contains forward-looking information and statements.  These may include financial projections and estimates and their underlying assumptions, statements regarding plans, objectives and expectations with respect to future operations and statements regarding future </a:t>
            </a:r>
            <a:r>
              <a:rPr lang="en-GB" sz="1500" dirty="0"/>
              <a:t>realisations</a:t>
            </a:r>
            <a:r>
              <a:rPr lang="en-US" sz="1500" dirty="0"/>
              <a:t>.  Such information is and statements are subject to various risks and uncertainties, many of which are difficult to predict, that could cause actual results and developments to differ materially from those expressed in, or implied or projected by, the forward-looking information or statements.</a:t>
            </a:r>
          </a:p>
          <a:p>
            <a:pPr marL="0" indent="0" algn="just"/>
            <a:endParaRPr lang="en-US" sz="1500" dirty="0"/>
          </a:p>
          <a:p>
            <a:pPr marL="0" indent="0" algn="just"/>
            <a:r>
              <a:rPr lang="en-US" sz="1500" dirty="0"/>
              <a:t>The figures used in this presentation are estimates only and are subject to change.  Affected persons are referred to the risks detailed in this presentation and the business rescue plan indicating the various factors which could potentially affect the figures set out in this presentation.  </a:t>
            </a:r>
          </a:p>
        </p:txBody>
      </p:sp>
    </p:spTree>
    <p:extLst>
      <p:ext uri="{BB962C8B-B14F-4D97-AF65-F5344CB8AC3E}">
        <p14:creationId xmlns:p14="http://schemas.microsoft.com/office/powerpoint/2010/main" val="738026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7"/>
          <p:cNvSpPr>
            <a:spLocks noGrp="1"/>
          </p:cNvSpPr>
          <p:nvPr>
            <p:ph sz="half" idx="1"/>
          </p:nvPr>
        </p:nvSpPr>
        <p:spPr>
          <a:xfrm>
            <a:off x="215716" y="861497"/>
            <a:ext cx="7410891" cy="5655859"/>
          </a:xfrm>
        </p:spPr>
        <p:txBody>
          <a:bodyPr/>
          <a:lstStyle/>
          <a:p>
            <a:pPr marL="118872" indent="0" algn="just" eaLnBrk="1" fontAlgn="auto" hangingPunct="1">
              <a:lnSpc>
                <a:spcPct val="150000"/>
              </a:lnSpc>
              <a:spcBef>
                <a:spcPts val="0"/>
              </a:spcBef>
              <a:spcAft>
                <a:spcPts val="0"/>
              </a:spcAft>
              <a:buClr>
                <a:schemeClr val="accent1">
                  <a:lumMod val="75000"/>
                </a:schemeClr>
              </a:buClr>
              <a:buSzPct val="80000"/>
              <a:defRPr/>
            </a:pPr>
            <a:r>
              <a:rPr lang="en-ZA" sz="1400" b="1" u="sng" dirty="0"/>
              <a:t>Security</a:t>
            </a:r>
          </a:p>
          <a:p>
            <a:pPr marL="461772" indent="-342900" algn="just" eaLnBrk="1" fontAlgn="auto" hangingPunct="1">
              <a:lnSpc>
                <a:spcPct val="150000"/>
              </a:lnSpc>
              <a:spcBef>
                <a:spcPts val="0"/>
              </a:spcBef>
              <a:spcAft>
                <a:spcPts val="0"/>
              </a:spcAft>
              <a:buClr>
                <a:schemeClr val="accent1">
                  <a:lumMod val="75000"/>
                </a:schemeClr>
              </a:buClr>
              <a:buSzPct val="80000"/>
              <a:buFont typeface="+mj-lt"/>
              <a:buAutoNum type="arabicPeriod"/>
              <a:defRPr/>
            </a:pPr>
            <a:r>
              <a:rPr lang="en-ZA" sz="1400" dirty="0"/>
              <a:t>Priority of security has and will continue during the wind down process.</a:t>
            </a:r>
          </a:p>
          <a:p>
            <a:pPr marL="639572" lvl="1" indent="-342900" algn="just" eaLnBrk="1" fontAlgn="auto" hangingPunct="1">
              <a:lnSpc>
                <a:spcPct val="150000"/>
              </a:lnSpc>
              <a:spcBef>
                <a:spcPts val="0"/>
              </a:spcBef>
              <a:spcAft>
                <a:spcPts val="0"/>
              </a:spcAft>
              <a:buClr>
                <a:schemeClr val="accent1">
                  <a:lumMod val="75000"/>
                </a:schemeClr>
              </a:buClr>
              <a:buSzPct val="80000"/>
              <a:buFont typeface="+mj-lt"/>
              <a:buAutoNum type="arabicPeriod"/>
              <a:defRPr/>
            </a:pPr>
            <a:r>
              <a:rPr lang="en-ZA" sz="1200" dirty="0"/>
              <a:t>Physical security</a:t>
            </a:r>
          </a:p>
          <a:p>
            <a:pPr marL="639572" lvl="1" indent="-342900" algn="just" eaLnBrk="1" fontAlgn="auto" hangingPunct="1">
              <a:lnSpc>
                <a:spcPct val="150000"/>
              </a:lnSpc>
              <a:spcBef>
                <a:spcPts val="0"/>
              </a:spcBef>
              <a:spcAft>
                <a:spcPts val="0"/>
              </a:spcAft>
              <a:buClr>
                <a:schemeClr val="accent1">
                  <a:lumMod val="75000"/>
                </a:schemeClr>
              </a:buClr>
              <a:buSzPct val="80000"/>
              <a:buFont typeface="+mj-lt"/>
              <a:buAutoNum type="arabicPeriod"/>
              <a:defRPr/>
            </a:pPr>
            <a:r>
              <a:rPr lang="en-ZA" sz="1200" dirty="0"/>
              <a:t>Access controls </a:t>
            </a:r>
          </a:p>
          <a:p>
            <a:pPr marL="639572" lvl="1" indent="-342900" algn="just" eaLnBrk="1" fontAlgn="auto" hangingPunct="1">
              <a:lnSpc>
                <a:spcPct val="150000"/>
              </a:lnSpc>
              <a:spcBef>
                <a:spcPts val="0"/>
              </a:spcBef>
              <a:spcAft>
                <a:spcPts val="0"/>
              </a:spcAft>
              <a:buClr>
                <a:schemeClr val="accent1">
                  <a:lumMod val="75000"/>
                </a:schemeClr>
              </a:buClr>
              <a:buSzPct val="80000"/>
              <a:buFont typeface="+mj-lt"/>
              <a:buAutoNum type="arabicPeriod"/>
              <a:defRPr/>
            </a:pPr>
            <a:r>
              <a:rPr lang="en-ZA" sz="1200" dirty="0"/>
              <a:t>Asset protection</a:t>
            </a:r>
          </a:p>
          <a:p>
            <a:pPr marL="639572" lvl="1" indent="-342900" algn="just" eaLnBrk="1" fontAlgn="auto" hangingPunct="1">
              <a:lnSpc>
                <a:spcPct val="150000"/>
              </a:lnSpc>
              <a:spcBef>
                <a:spcPts val="0"/>
              </a:spcBef>
              <a:spcAft>
                <a:spcPts val="0"/>
              </a:spcAft>
              <a:buClr>
                <a:schemeClr val="accent1">
                  <a:lumMod val="75000"/>
                </a:schemeClr>
              </a:buClr>
              <a:buSzPct val="80000"/>
              <a:buFont typeface="+mj-lt"/>
              <a:buAutoNum type="arabicPeriod"/>
              <a:defRPr/>
            </a:pPr>
            <a:r>
              <a:rPr lang="en-ZA" sz="1200" dirty="0"/>
              <a:t>Maintenance of security technology</a:t>
            </a:r>
            <a:endParaRPr lang="en-ZA" sz="1400" dirty="0"/>
          </a:p>
          <a:p>
            <a:pPr marL="461772" indent="-342900" algn="just" eaLnBrk="1" fontAlgn="auto" hangingPunct="1">
              <a:lnSpc>
                <a:spcPct val="150000"/>
              </a:lnSpc>
              <a:spcBef>
                <a:spcPts val="0"/>
              </a:spcBef>
              <a:spcAft>
                <a:spcPts val="0"/>
              </a:spcAft>
              <a:buClr>
                <a:schemeClr val="accent1">
                  <a:lumMod val="75000"/>
                </a:schemeClr>
              </a:buClr>
              <a:buSzPct val="80000"/>
              <a:buFont typeface="+mj-lt"/>
              <a:buAutoNum type="arabicPeriod"/>
              <a:defRPr/>
            </a:pPr>
            <a:r>
              <a:rPr lang="en-ZA" sz="1400" dirty="0"/>
              <a:t>Security costs incurred since wind down amounts to R14m to date</a:t>
            </a:r>
          </a:p>
          <a:p>
            <a:pPr marL="461772" indent="-342900" algn="just" eaLnBrk="1" fontAlgn="auto" hangingPunct="1">
              <a:lnSpc>
                <a:spcPct val="150000"/>
              </a:lnSpc>
              <a:spcBef>
                <a:spcPts val="0"/>
              </a:spcBef>
              <a:spcAft>
                <a:spcPts val="0"/>
              </a:spcAft>
              <a:buClr>
                <a:schemeClr val="accent1">
                  <a:lumMod val="75000"/>
                </a:schemeClr>
              </a:buClr>
              <a:buSzPct val="80000"/>
              <a:buFont typeface="+mj-lt"/>
              <a:buAutoNum type="arabicPeriod"/>
              <a:defRPr/>
            </a:pPr>
            <a:r>
              <a:rPr lang="en-ZA" sz="1400" dirty="0"/>
              <a:t>There have been several incidents of community unrest which have required significant engagement with the appropriate forums.</a:t>
            </a:r>
          </a:p>
          <a:p>
            <a:pPr marL="461772" indent="-342900" algn="just" eaLnBrk="1" fontAlgn="auto" hangingPunct="1">
              <a:lnSpc>
                <a:spcPct val="150000"/>
              </a:lnSpc>
              <a:spcBef>
                <a:spcPts val="0"/>
              </a:spcBef>
              <a:spcAft>
                <a:spcPts val="0"/>
              </a:spcAft>
              <a:buClr>
                <a:schemeClr val="accent1">
                  <a:lumMod val="75000"/>
                </a:schemeClr>
              </a:buClr>
              <a:buSzPct val="80000"/>
              <a:buFont typeface="+mj-lt"/>
              <a:buAutoNum type="arabicPeriod"/>
              <a:defRPr/>
            </a:pPr>
            <a:endParaRPr lang="en-ZA" sz="1400" b="1" u="sng" dirty="0"/>
          </a:p>
          <a:p>
            <a:pPr marL="118872" indent="0" algn="just" eaLnBrk="1" fontAlgn="auto" hangingPunct="1">
              <a:lnSpc>
                <a:spcPct val="150000"/>
              </a:lnSpc>
              <a:spcBef>
                <a:spcPts val="0"/>
              </a:spcBef>
              <a:spcAft>
                <a:spcPts val="0"/>
              </a:spcAft>
              <a:buClr>
                <a:schemeClr val="accent1">
                  <a:lumMod val="75000"/>
                </a:schemeClr>
              </a:buClr>
              <a:buSzPct val="80000"/>
              <a:defRPr/>
            </a:pPr>
            <a:r>
              <a:rPr lang="en-ZA" sz="1400" b="1" u="sng" dirty="0"/>
              <a:t>Care and Maintenance </a:t>
            </a:r>
          </a:p>
          <a:p>
            <a:pPr marL="461772" indent="-342900" algn="just" eaLnBrk="1" fontAlgn="auto" hangingPunct="1">
              <a:lnSpc>
                <a:spcPct val="150000"/>
              </a:lnSpc>
              <a:spcBef>
                <a:spcPts val="0"/>
              </a:spcBef>
              <a:spcAft>
                <a:spcPts val="0"/>
              </a:spcAft>
              <a:buClr>
                <a:schemeClr val="accent1">
                  <a:lumMod val="75000"/>
                </a:schemeClr>
              </a:buClr>
              <a:buSzPct val="80000"/>
              <a:buFont typeface="+mj-lt"/>
              <a:buAutoNum type="arabicPeriod"/>
              <a:defRPr/>
            </a:pPr>
            <a:r>
              <a:rPr lang="en-ZA" sz="1400" dirty="0"/>
              <a:t>A schedule of critical maintenance has been prepared on key strategic assets.</a:t>
            </a:r>
          </a:p>
          <a:p>
            <a:pPr marL="461772" indent="-342900" algn="just" eaLnBrk="1" fontAlgn="auto" hangingPunct="1">
              <a:lnSpc>
                <a:spcPct val="150000"/>
              </a:lnSpc>
              <a:spcBef>
                <a:spcPts val="0"/>
              </a:spcBef>
              <a:spcAft>
                <a:spcPts val="0"/>
              </a:spcAft>
              <a:buClr>
                <a:schemeClr val="accent1">
                  <a:lumMod val="75000"/>
                </a:schemeClr>
              </a:buClr>
              <a:buSzPct val="80000"/>
              <a:buFont typeface="+mj-lt"/>
              <a:buAutoNum type="arabicPeriod"/>
              <a:defRPr/>
            </a:pPr>
            <a:r>
              <a:rPr lang="en-ZA" sz="1400" dirty="0"/>
              <a:t>Adherence to this plan is monitored to ensure compliance.</a:t>
            </a:r>
          </a:p>
          <a:p>
            <a:pPr marL="118872" indent="0" algn="just" eaLnBrk="1" fontAlgn="auto" hangingPunct="1">
              <a:lnSpc>
                <a:spcPct val="150000"/>
              </a:lnSpc>
              <a:spcBef>
                <a:spcPts val="0"/>
              </a:spcBef>
              <a:spcAft>
                <a:spcPts val="0"/>
              </a:spcAft>
              <a:buClr>
                <a:schemeClr val="accent1">
                  <a:lumMod val="75000"/>
                </a:schemeClr>
              </a:buClr>
              <a:buSzPct val="80000"/>
              <a:defRPr/>
            </a:pPr>
            <a:endParaRPr lang="en-ZA" sz="1400" dirty="0"/>
          </a:p>
          <a:p>
            <a:pPr marL="118872" indent="0" algn="just" eaLnBrk="1" fontAlgn="auto" hangingPunct="1">
              <a:lnSpc>
                <a:spcPct val="150000"/>
              </a:lnSpc>
              <a:spcBef>
                <a:spcPts val="0"/>
              </a:spcBef>
              <a:spcAft>
                <a:spcPts val="0"/>
              </a:spcAft>
              <a:buClr>
                <a:schemeClr val="accent1">
                  <a:lumMod val="75000"/>
                </a:schemeClr>
              </a:buClr>
              <a:buSzPct val="80000"/>
              <a:defRPr/>
            </a:pPr>
            <a:r>
              <a:rPr lang="en-ZA" sz="1400" b="1" u="sng" dirty="0"/>
              <a:t>Environmental</a:t>
            </a:r>
          </a:p>
          <a:p>
            <a:pPr marL="461772" indent="-342900" algn="just" eaLnBrk="1" fontAlgn="auto" hangingPunct="1">
              <a:lnSpc>
                <a:spcPct val="150000"/>
              </a:lnSpc>
              <a:spcBef>
                <a:spcPts val="0"/>
              </a:spcBef>
              <a:spcAft>
                <a:spcPts val="0"/>
              </a:spcAft>
              <a:buClr>
                <a:schemeClr val="accent1">
                  <a:lumMod val="75000"/>
                </a:schemeClr>
              </a:buClr>
              <a:buSzPct val="80000"/>
              <a:buFont typeface="+mj-lt"/>
              <a:buAutoNum type="arabicPeriod"/>
              <a:defRPr/>
            </a:pPr>
            <a:r>
              <a:rPr lang="en-ZA" sz="1400" dirty="0"/>
              <a:t>An environmental trust fund has been established.</a:t>
            </a:r>
          </a:p>
          <a:p>
            <a:pPr marL="461772" indent="-342900" algn="just" eaLnBrk="1" fontAlgn="auto" hangingPunct="1">
              <a:lnSpc>
                <a:spcPct val="150000"/>
              </a:lnSpc>
              <a:spcBef>
                <a:spcPts val="0"/>
              </a:spcBef>
              <a:spcAft>
                <a:spcPts val="0"/>
              </a:spcAft>
              <a:buClr>
                <a:schemeClr val="accent1">
                  <a:lumMod val="75000"/>
                </a:schemeClr>
              </a:buClr>
              <a:buSzPct val="80000"/>
              <a:buFont typeface="+mj-lt"/>
              <a:buAutoNum type="arabicPeriod"/>
              <a:defRPr/>
            </a:pPr>
            <a:r>
              <a:rPr lang="en-ZA" sz="1400" dirty="0"/>
              <a:t>Significant progress has been made with the regulatory authorities regarding the environmental rehabilitation plan.</a:t>
            </a:r>
          </a:p>
        </p:txBody>
      </p:sp>
      <p:sp>
        <p:nvSpPr>
          <p:cNvPr id="7" name="Title 6"/>
          <p:cNvSpPr>
            <a:spLocks noGrp="1"/>
          </p:cNvSpPr>
          <p:nvPr>
            <p:ph type="title"/>
          </p:nvPr>
        </p:nvSpPr>
        <p:spPr>
          <a:xfrm>
            <a:off x="215716" y="355084"/>
            <a:ext cx="5576888" cy="506413"/>
          </a:xfrm>
        </p:spPr>
        <p:txBody>
          <a:bodyPr/>
          <a:lstStyle/>
          <a:p>
            <a:pPr>
              <a:defRPr/>
            </a:pPr>
            <a:r>
              <a:rPr lang="en-ZA" sz="2500" dirty="0"/>
              <a:t>General – safeguarding of assets </a:t>
            </a:r>
          </a:p>
        </p:txBody>
      </p:sp>
    </p:spTree>
    <p:extLst>
      <p:ext uri="{BB962C8B-B14F-4D97-AF65-F5344CB8AC3E}">
        <p14:creationId xmlns:p14="http://schemas.microsoft.com/office/powerpoint/2010/main" val="203009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7"/>
          <p:cNvSpPr>
            <a:spLocks noGrp="1"/>
          </p:cNvSpPr>
          <p:nvPr>
            <p:ph sz="half" idx="1"/>
          </p:nvPr>
        </p:nvSpPr>
        <p:spPr>
          <a:xfrm>
            <a:off x="215716" y="1049063"/>
            <a:ext cx="8642534" cy="5280727"/>
          </a:xfrm>
        </p:spPr>
        <p:txBody>
          <a:bodyPr/>
          <a:lstStyle/>
          <a:p>
            <a:pPr marL="118872" indent="0" eaLnBrk="1" fontAlgn="auto" hangingPunct="1">
              <a:lnSpc>
                <a:spcPct val="150000"/>
              </a:lnSpc>
              <a:spcBef>
                <a:spcPts val="0"/>
              </a:spcBef>
              <a:spcAft>
                <a:spcPts val="0"/>
              </a:spcAft>
              <a:buClr>
                <a:schemeClr val="accent1">
                  <a:lumMod val="75000"/>
                </a:schemeClr>
              </a:buClr>
              <a:buSzPct val="80000"/>
              <a:defRPr/>
            </a:pPr>
            <a:r>
              <a:rPr lang="en-ZA" sz="1600" b="1" u="sng" dirty="0"/>
              <a:t>Legal</a:t>
            </a:r>
          </a:p>
          <a:p>
            <a:pPr marL="118872" indent="0" eaLnBrk="1" fontAlgn="auto" hangingPunct="1">
              <a:lnSpc>
                <a:spcPct val="150000"/>
              </a:lnSpc>
              <a:spcBef>
                <a:spcPts val="0"/>
              </a:spcBef>
              <a:spcAft>
                <a:spcPts val="0"/>
              </a:spcAft>
              <a:buClr>
                <a:schemeClr val="accent1">
                  <a:lumMod val="75000"/>
                </a:schemeClr>
              </a:buClr>
              <a:buSzPct val="80000"/>
              <a:defRPr/>
            </a:pPr>
            <a:r>
              <a:rPr lang="en-ZA" sz="1600" dirty="0"/>
              <a:t>Air Liquide – No changes </a:t>
            </a:r>
          </a:p>
          <a:p>
            <a:pPr marL="118872" indent="0" eaLnBrk="1" fontAlgn="auto" hangingPunct="1">
              <a:lnSpc>
                <a:spcPct val="150000"/>
              </a:lnSpc>
              <a:spcBef>
                <a:spcPts val="0"/>
              </a:spcBef>
              <a:spcAft>
                <a:spcPts val="0"/>
              </a:spcAft>
              <a:buClr>
                <a:schemeClr val="accent1">
                  <a:lumMod val="75000"/>
                </a:schemeClr>
              </a:buClr>
              <a:buSzPct val="80000"/>
              <a:defRPr/>
            </a:pPr>
            <a:r>
              <a:rPr lang="en-ZA" sz="1600" dirty="0" err="1"/>
              <a:t>Mastercroft</a:t>
            </a:r>
            <a:r>
              <a:rPr lang="en-ZA" sz="1600" dirty="0"/>
              <a:t> / Evraz – No changes </a:t>
            </a:r>
            <a:endParaRPr lang="en-ZA" sz="1400" dirty="0"/>
          </a:p>
          <a:p>
            <a:pPr marL="118872" indent="0" algn="just" eaLnBrk="1" fontAlgn="auto" hangingPunct="1">
              <a:lnSpc>
                <a:spcPct val="150000"/>
              </a:lnSpc>
              <a:spcBef>
                <a:spcPts val="0"/>
              </a:spcBef>
              <a:spcAft>
                <a:spcPts val="0"/>
              </a:spcAft>
              <a:buClr>
                <a:schemeClr val="accent1">
                  <a:lumMod val="75000"/>
                </a:schemeClr>
              </a:buClr>
              <a:buSzPct val="80000"/>
              <a:defRPr/>
            </a:pPr>
            <a:r>
              <a:rPr lang="en-ZA" sz="1600" dirty="0"/>
              <a:t>SARS – Settlement offer withdrawn / Formal proceedings to continue </a:t>
            </a:r>
          </a:p>
        </p:txBody>
      </p:sp>
      <p:sp>
        <p:nvSpPr>
          <p:cNvPr id="7" name="Title 6"/>
          <p:cNvSpPr>
            <a:spLocks noGrp="1"/>
          </p:cNvSpPr>
          <p:nvPr>
            <p:ph type="title"/>
          </p:nvPr>
        </p:nvSpPr>
        <p:spPr>
          <a:xfrm>
            <a:off x="215716" y="355084"/>
            <a:ext cx="5576888" cy="506413"/>
          </a:xfrm>
        </p:spPr>
        <p:txBody>
          <a:bodyPr/>
          <a:lstStyle/>
          <a:p>
            <a:pPr>
              <a:defRPr/>
            </a:pPr>
            <a:r>
              <a:rPr lang="en-ZA" sz="2500" dirty="0"/>
              <a:t>General </a:t>
            </a:r>
          </a:p>
        </p:txBody>
      </p:sp>
    </p:spTree>
    <p:extLst>
      <p:ext uri="{BB962C8B-B14F-4D97-AF65-F5344CB8AC3E}">
        <p14:creationId xmlns:p14="http://schemas.microsoft.com/office/powerpoint/2010/main" val="720557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3050" y="998538"/>
            <a:ext cx="5734050" cy="436562"/>
          </a:xfrm>
        </p:spPr>
        <p:txBody>
          <a:bodyPr/>
          <a:lstStyle/>
          <a:p>
            <a:pPr>
              <a:defRPr/>
            </a:pPr>
            <a:r>
              <a:rPr lang="en-ZA" dirty="0"/>
              <a:t>Creditors’ claims</a:t>
            </a:r>
          </a:p>
        </p:txBody>
      </p:sp>
    </p:spTree>
    <p:extLst>
      <p:ext uri="{BB962C8B-B14F-4D97-AF65-F5344CB8AC3E}">
        <p14:creationId xmlns:p14="http://schemas.microsoft.com/office/powerpoint/2010/main" val="586978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7"/>
          <p:cNvSpPr>
            <a:spLocks noGrp="1"/>
          </p:cNvSpPr>
          <p:nvPr>
            <p:ph sz="half" idx="1"/>
          </p:nvPr>
        </p:nvSpPr>
        <p:spPr>
          <a:xfrm>
            <a:off x="215716" y="1049063"/>
            <a:ext cx="8693224" cy="5280727"/>
          </a:xfrm>
        </p:spPr>
        <p:txBody>
          <a:bodyPr/>
          <a:lstStyle/>
          <a:p>
            <a:pPr marL="118872" indent="0" algn="just" eaLnBrk="1" fontAlgn="auto" hangingPunct="1">
              <a:lnSpc>
                <a:spcPct val="150000"/>
              </a:lnSpc>
              <a:spcBef>
                <a:spcPts val="0"/>
              </a:spcBef>
              <a:spcAft>
                <a:spcPts val="0"/>
              </a:spcAft>
              <a:buClr>
                <a:schemeClr val="accent1">
                  <a:lumMod val="75000"/>
                </a:schemeClr>
              </a:buClr>
              <a:buSzPct val="80000"/>
              <a:defRPr/>
            </a:pPr>
            <a:r>
              <a:rPr lang="en-ZA" sz="1600" dirty="0"/>
              <a:t>As per section 135 of the Companies Act and paragraph 28 of the Plan, creditors are paid in the following order of priority: </a:t>
            </a:r>
            <a:endParaRPr lang="en-ZA" sz="1800" dirty="0">
              <a:solidFill>
                <a:schemeClr val="accent1"/>
              </a:solidFill>
            </a:endParaRPr>
          </a:p>
          <a:p>
            <a:pPr marL="461772" indent="-342900" algn="just" eaLnBrk="1" fontAlgn="auto" hangingPunct="1">
              <a:lnSpc>
                <a:spcPct val="150000"/>
              </a:lnSpc>
              <a:spcBef>
                <a:spcPts val="0"/>
              </a:spcBef>
              <a:spcAft>
                <a:spcPts val="0"/>
              </a:spcAft>
              <a:buClr>
                <a:schemeClr val="accent1">
                  <a:lumMod val="75000"/>
                </a:schemeClr>
              </a:buClr>
              <a:buSzPct val="80000"/>
              <a:buAutoNum type="arabicPeriod"/>
              <a:defRPr/>
            </a:pPr>
            <a:r>
              <a:rPr lang="en-ZA" sz="1600" dirty="0"/>
              <a:t>Business Rescue Costs, including but not limited to:</a:t>
            </a:r>
          </a:p>
          <a:p>
            <a:pPr marL="623888" lvl="1" indent="-328613" algn="just" eaLnBrk="1" fontAlgn="auto" hangingPunct="1">
              <a:lnSpc>
                <a:spcPct val="150000"/>
              </a:lnSpc>
              <a:spcBef>
                <a:spcPts val="0"/>
              </a:spcBef>
              <a:spcAft>
                <a:spcPts val="0"/>
              </a:spcAft>
              <a:buClr>
                <a:schemeClr val="accent1">
                  <a:lumMod val="75000"/>
                </a:schemeClr>
              </a:buClr>
              <a:buSzPct val="80000"/>
              <a:buFont typeface="+mj-lt"/>
              <a:buAutoNum type="romanUcPeriod"/>
              <a:defRPr/>
            </a:pPr>
            <a:r>
              <a:rPr lang="en-ZA" sz="1600" dirty="0"/>
              <a:t>Legal costs, the costs of the Advisors and other costs associated with the business rescue and other professional fees;</a:t>
            </a:r>
          </a:p>
          <a:p>
            <a:pPr marL="639572" lvl="1" indent="-342900" algn="just" eaLnBrk="1" fontAlgn="auto" hangingPunct="1">
              <a:lnSpc>
                <a:spcPct val="150000"/>
              </a:lnSpc>
              <a:spcBef>
                <a:spcPts val="0"/>
              </a:spcBef>
              <a:spcAft>
                <a:spcPts val="0"/>
              </a:spcAft>
              <a:buClr>
                <a:schemeClr val="accent1">
                  <a:lumMod val="75000"/>
                </a:schemeClr>
              </a:buClr>
              <a:buSzPct val="80000"/>
              <a:buAutoNum type="romanUcPeriod"/>
              <a:defRPr/>
            </a:pPr>
            <a:r>
              <a:rPr lang="en-ZA" sz="1600" dirty="0"/>
              <a:t>Holding costs; and</a:t>
            </a:r>
          </a:p>
          <a:p>
            <a:pPr marL="639572" lvl="1" indent="-342900" algn="just" eaLnBrk="1" fontAlgn="auto" hangingPunct="1">
              <a:lnSpc>
                <a:spcPct val="150000"/>
              </a:lnSpc>
              <a:spcBef>
                <a:spcPts val="0"/>
              </a:spcBef>
              <a:spcAft>
                <a:spcPts val="0"/>
              </a:spcAft>
              <a:buClr>
                <a:schemeClr val="accent1">
                  <a:lumMod val="75000"/>
                </a:schemeClr>
              </a:buClr>
              <a:buSzPct val="80000"/>
              <a:buAutoNum type="romanUcPeriod"/>
              <a:defRPr/>
            </a:pPr>
            <a:r>
              <a:rPr lang="en-ZA" sz="1600" dirty="0"/>
              <a:t>Post-commencement creditors.</a:t>
            </a:r>
          </a:p>
          <a:p>
            <a:pPr marL="461772" indent="-342900" algn="just" eaLnBrk="1" fontAlgn="auto" hangingPunct="1">
              <a:lnSpc>
                <a:spcPct val="150000"/>
              </a:lnSpc>
              <a:spcBef>
                <a:spcPts val="0"/>
              </a:spcBef>
              <a:spcAft>
                <a:spcPts val="0"/>
              </a:spcAft>
              <a:buClr>
                <a:schemeClr val="accent1">
                  <a:lumMod val="75000"/>
                </a:schemeClr>
              </a:buClr>
              <a:buSzPct val="80000"/>
              <a:buAutoNum type="arabicPeriod"/>
              <a:defRPr/>
            </a:pPr>
            <a:r>
              <a:rPr lang="en-ZA" sz="1600" dirty="0"/>
              <a:t>Employees. </a:t>
            </a:r>
          </a:p>
          <a:p>
            <a:pPr marL="461772" indent="-342900" algn="just" eaLnBrk="1" fontAlgn="auto" hangingPunct="1">
              <a:lnSpc>
                <a:spcPct val="150000"/>
              </a:lnSpc>
              <a:spcBef>
                <a:spcPts val="0"/>
              </a:spcBef>
              <a:spcAft>
                <a:spcPts val="0"/>
              </a:spcAft>
              <a:buClr>
                <a:schemeClr val="accent1">
                  <a:lumMod val="75000"/>
                </a:schemeClr>
              </a:buClr>
              <a:buSzPct val="80000"/>
              <a:buAutoNum type="arabicPeriod"/>
              <a:defRPr/>
            </a:pPr>
            <a:r>
              <a:rPr lang="en-ZA" sz="1600" dirty="0"/>
              <a:t>Secured PCF Creditors.</a:t>
            </a:r>
          </a:p>
          <a:p>
            <a:pPr marL="461772" indent="-342900" algn="just" eaLnBrk="1" fontAlgn="auto" hangingPunct="1">
              <a:lnSpc>
                <a:spcPct val="150000"/>
              </a:lnSpc>
              <a:spcBef>
                <a:spcPts val="0"/>
              </a:spcBef>
              <a:spcAft>
                <a:spcPts val="0"/>
              </a:spcAft>
              <a:buClr>
                <a:schemeClr val="accent1">
                  <a:lumMod val="75000"/>
                </a:schemeClr>
              </a:buClr>
              <a:buSzPct val="80000"/>
              <a:buAutoNum type="arabicPeriod"/>
              <a:defRPr/>
            </a:pPr>
            <a:r>
              <a:rPr lang="en-ZA" sz="1600" dirty="0"/>
              <a:t>Unsecured PCF Creditors.</a:t>
            </a:r>
          </a:p>
          <a:p>
            <a:pPr marL="461772" indent="-342900" algn="just" eaLnBrk="1" fontAlgn="auto" hangingPunct="1">
              <a:lnSpc>
                <a:spcPct val="150000"/>
              </a:lnSpc>
              <a:spcBef>
                <a:spcPts val="0"/>
              </a:spcBef>
              <a:spcAft>
                <a:spcPts val="0"/>
              </a:spcAft>
              <a:buClr>
                <a:schemeClr val="accent1">
                  <a:lumMod val="75000"/>
                </a:schemeClr>
              </a:buClr>
              <a:buSzPct val="80000"/>
              <a:buAutoNum type="arabicPeriod"/>
              <a:defRPr/>
            </a:pPr>
            <a:r>
              <a:rPr lang="en-ZA" sz="1600" dirty="0"/>
              <a:t>Concurrent Creditors.</a:t>
            </a:r>
          </a:p>
          <a:p>
            <a:pPr marL="404622" indent="-285750" algn="just" eaLnBrk="1" fontAlgn="auto" hangingPunct="1">
              <a:lnSpc>
                <a:spcPct val="150000"/>
              </a:lnSpc>
              <a:spcBef>
                <a:spcPts val="0"/>
              </a:spcBef>
              <a:spcAft>
                <a:spcPts val="0"/>
              </a:spcAft>
              <a:buClr>
                <a:schemeClr val="accent1">
                  <a:lumMod val="75000"/>
                </a:schemeClr>
              </a:buClr>
              <a:buSzPct val="80000"/>
              <a:buFont typeface="Arial"/>
              <a:buChar char="•"/>
              <a:defRPr/>
            </a:pPr>
            <a:endParaRPr lang="en-ZA" sz="1600" dirty="0"/>
          </a:p>
          <a:p>
            <a:pPr marL="118872" indent="0" algn="just" eaLnBrk="1" fontAlgn="auto" hangingPunct="1">
              <a:lnSpc>
                <a:spcPct val="150000"/>
              </a:lnSpc>
              <a:spcBef>
                <a:spcPts val="0"/>
              </a:spcBef>
              <a:spcAft>
                <a:spcPts val="0"/>
              </a:spcAft>
              <a:buClr>
                <a:schemeClr val="accent1">
                  <a:lumMod val="75000"/>
                </a:schemeClr>
              </a:buClr>
              <a:buSzPct val="80000"/>
              <a:defRPr/>
            </a:pPr>
            <a:r>
              <a:rPr lang="en-ZA" sz="1600" dirty="0"/>
              <a:t>A buffer to cater for expenses will be retained, but all surplus cash will be distributed as and when received in terms of the waterfall.</a:t>
            </a:r>
          </a:p>
        </p:txBody>
      </p:sp>
      <p:sp>
        <p:nvSpPr>
          <p:cNvPr id="7" name="Title 6"/>
          <p:cNvSpPr>
            <a:spLocks noGrp="1"/>
          </p:cNvSpPr>
          <p:nvPr>
            <p:ph type="title"/>
          </p:nvPr>
        </p:nvSpPr>
        <p:spPr>
          <a:xfrm>
            <a:off x="215716" y="355084"/>
            <a:ext cx="5576888" cy="506413"/>
          </a:xfrm>
        </p:spPr>
        <p:txBody>
          <a:bodyPr/>
          <a:lstStyle/>
          <a:p>
            <a:pPr>
              <a:defRPr/>
            </a:pPr>
            <a:r>
              <a:rPr lang="en-ZA" sz="2500" dirty="0"/>
              <a:t>Waterfall of payment </a:t>
            </a:r>
          </a:p>
        </p:txBody>
      </p:sp>
    </p:spTree>
    <p:extLst>
      <p:ext uri="{BB962C8B-B14F-4D97-AF65-F5344CB8AC3E}">
        <p14:creationId xmlns:p14="http://schemas.microsoft.com/office/powerpoint/2010/main" val="1659893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7"/>
          <p:cNvSpPr>
            <a:spLocks noGrp="1"/>
          </p:cNvSpPr>
          <p:nvPr>
            <p:ph sz="half" idx="1"/>
          </p:nvPr>
        </p:nvSpPr>
        <p:spPr>
          <a:xfrm>
            <a:off x="215716" y="955687"/>
            <a:ext cx="8725621" cy="5315910"/>
          </a:xfrm>
        </p:spPr>
        <p:txBody>
          <a:bodyPr/>
          <a:lstStyle/>
          <a:p>
            <a:pPr marL="118872" indent="0" algn="just" eaLnBrk="1" fontAlgn="auto" hangingPunct="1">
              <a:lnSpc>
                <a:spcPct val="150000"/>
              </a:lnSpc>
              <a:spcBef>
                <a:spcPts val="0"/>
              </a:spcBef>
              <a:spcAft>
                <a:spcPts val="0"/>
              </a:spcAft>
              <a:buClr>
                <a:schemeClr val="accent1">
                  <a:lumMod val="75000"/>
                </a:schemeClr>
              </a:buClr>
              <a:buSzPct val="80000"/>
              <a:defRPr/>
            </a:pPr>
            <a:endParaRPr lang="en-ZA" sz="1800" dirty="0">
              <a:solidFill>
                <a:schemeClr val="accent1"/>
              </a:solidFill>
            </a:endParaRPr>
          </a:p>
          <a:p>
            <a:pPr marL="118872" indent="0" algn="just" eaLnBrk="1" fontAlgn="auto" hangingPunct="1">
              <a:lnSpc>
                <a:spcPct val="150000"/>
              </a:lnSpc>
              <a:spcBef>
                <a:spcPts val="0"/>
              </a:spcBef>
              <a:spcAft>
                <a:spcPts val="0"/>
              </a:spcAft>
              <a:buClr>
                <a:schemeClr val="accent1">
                  <a:lumMod val="75000"/>
                </a:schemeClr>
              </a:buClr>
              <a:buSzPct val="80000"/>
              <a:defRPr/>
            </a:pPr>
            <a:endParaRPr lang="en-ZA" sz="1600" dirty="0">
              <a:solidFill>
                <a:schemeClr val="accent1"/>
              </a:solidFill>
            </a:endParaRPr>
          </a:p>
          <a:p>
            <a:pPr marL="118872" indent="0" algn="just" eaLnBrk="1" fontAlgn="auto" hangingPunct="1">
              <a:lnSpc>
                <a:spcPct val="150000"/>
              </a:lnSpc>
              <a:spcBef>
                <a:spcPts val="0"/>
              </a:spcBef>
              <a:spcAft>
                <a:spcPts val="0"/>
              </a:spcAft>
              <a:buClr>
                <a:schemeClr val="accent1">
                  <a:lumMod val="75000"/>
                </a:schemeClr>
              </a:buClr>
              <a:buSzPct val="80000"/>
              <a:defRPr/>
            </a:pPr>
            <a:endParaRPr lang="en-ZA" sz="1800" dirty="0">
              <a:solidFill>
                <a:schemeClr val="accent1"/>
              </a:solidFill>
            </a:endParaRPr>
          </a:p>
          <a:p>
            <a:pPr marL="118872" indent="0" algn="just" eaLnBrk="1" fontAlgn="auto" hangingPunct="1">
              <a:lnSpc>
                <a:spcPct val="150000"/>
              </a:lnSpc>
              <a:spcBef>
                <a:spcPts val="0"/>
              </a:spcBef>
              <a:spcAft>
                <a:spcPts val="0"/>
              </a:spcAft>
              <a:buClr>
                <a:schemeClr val="accent1">
                  <a:lumMod val="75000"/>
                </a:schemeClr>
              </a:buClr>
              <a:buSzPct val="80000"/>
              <a:defRPr/>
            </a:pPr>
            <a:endParaRPr lang="en-ZA" sz="1800" dirty="0">
              <a:solidFill>
                <a:schemeClr val="accent1"/>
              </a:solidFill>
            </a:endParaRPr>
          </a:p>
          <a:p>
            <a:pPr marL="118872" indent="0" algn="just" eaLnBrk="1" fontAlgn="auto" hangingPunct="1">
              <a:lnSpc>
                <a:spcPct val="150000"/>
              </a:lnSpc>
              <a:spcBef>
                <a:spcPts val="0"/>
              </a:spcBef>
              <a:spcAft>
                <a:spcPts val="0"/>
              </a:spcAft>
              <a:buClr>
                <a:schemeClr val="accent1">
                  <a:lumMod val="75000"/>
                </a:schemeClr>
              </a:buClr>
              <a:buSzPct val="80000"/>
              <a:defRPr/>
            </a:pPr>
            <a:endParaRPr lang="en-ZA" sz="1800" dirty="0">
              <a:solidFill>
                <a:schemeClr val="accent1"/>
              </a:solidFill>
            </a:endParaRPr>
          </a:p>
          <a:p>
            <a:pPr marL="118872" indent="0" algn="just" eaLnBrk="1" fontAlgn="auto" hangingPunct="1">
              <a:lnSpc>
                <a:spcPct val="150000"/>
              </a:lnSpc>
              <a:spcBef>
                <a:spcPts val="0"/>
              </a:spcBef>
              <a:spcAft>
                <a:spcPts val="0"/>
              </a:spcAft>
              <a:buClr>
                <a:schemeClr val="accent1">
                  <a:lumMod val="75000"/>
                </a:schemeClr>
              </a:buClr>
              <a:buSzPct val="80000"/>
              <a:defRPr/>
            </a:pPr>
            <a:r>
              <a:rPr lang="en-ZA" sz="1600" dirty="0">
                <a:solidFill>
                  <a:schemeClr val="accent1"/>
                </a:solidFill>
              </a:rPr>
              <a:t>SARS</a:t>
            </a:r>
          </a:p>
          <a:p>
            <a:pPr marL="404622" indent="-285750" algn="just" eaLnBrk="1" fontAlgn="auto" hangingPunct="1">
              <a:lnSpc>
                <a:spcPct val="150000"/>
              </a:lnSpc>
              <a:spcBef>
                <a:spcPts val="0"/>
              </a:spcBef>
              <a:spcAft>
                <a:spcPts val="0"/>
              </a:spcAft>
              <a:buClr>
                <a:schemeClr val="accent1">
                  <a:lumMod val="75000"/>
                </a:schemeClr>
              </a:buClr>
              <a:buSzPct val="80000"/>
              <a:buFont typeface="Wingdings" panose="05000000000000000000" pitchFamily="2" charset="2"/>
              <a:buChar char="§"/>
              <a:defRPr/>
            </a:pPr>
            <a:r>
              <a:rPr lang="en-ZA" sz="1400" dirty="0"/>
              <a:t>SARS’ claim remains at R689m, but claim has been disputed. </a:t>
            </a:r>
          </a:p>
          <a:p>
            <a:pPr marL="404622" indent="-285750" algn="just" eaLnBrk="1" fontAlgn="auto" hangingPunct="1">
              <a:lnSpc>
                <a:spcPct val="150000"/>
              </a:lnSpc>
              <a:spcBef>
                <a:spcPts val="0"/>
              </a:spcBef>
              <a:spcAft>
                <a:spcPts val="0"/>
              </a:spcAft>
              <a:buClr>
                <a:schemeClr val="accent1">
                  <a:lumMod val="75000"/>
                </a:schemeClr>
              </a:buClr>
              <a:buSzPct val="80000"/>
              <a:buFont typeface="Wingdings" panose="05000000000000000000" pitchFamily="2" charset="2"/>
              <a:buChar char="§"/>
              <a:defRPr/>
            </a:pPr>
            <a:r>
              <a:rPr lang="en-ZA" sz="1400" dirty="0"/>
              <a:t>The BRPs are currently engaging with SARS in order to resolve their claim. As this has a material impact on all concurrent creditors, the BRPs will endeavour to keep affected persons informed. </a:t>
            </a:r>
          </a:p>
          <a:p>
            <a:pPr marL="118872" indent="0" algn="just" eaLnBrk="1" fontAlgn="auto" hangingPunct="1">
              <a:lnSpc>
                <a:spcPct val="150000"/>
              </a:lnSpc>
              <a:spcBef>
                <a:spcPts val="0"/>
              </a:spcBef>
              <a:spcAft>
                <a:spcPts val="0"/>
              </a:spcAft>
              <a:buClr>
                <a:schemeClr val="accent1">
                  <a:lumMod val="75000"/>
                </a:schemeClr>
              </a:buClr>
              <a:buSzPct val="80000"/>
              <a:defRPr/>
            </a:pPr>
            <a:endParaRPr lang="en-ZA" sz="1600" dirty="0">
              <a:solidFill>
                <a:srgbClr val="FF0000"/>
              </a:solidFill>
            </a:endParaRPr>
          </a:p>
          <a:p>
            <a:pPr marL="118872" indent="0" algn="just" eaLnBrk="1" fontAlgn="auto" hangingPunct="1">
              <a:lnSpc>
                <a:spcPct val="150000"/>
              </a:lnSpc>
              <a:spcBef>
                <a:spcPts val="0"/>
              </a:spcBef>
              <a:spcAft>
                <a:spcPts val="0"/>
              </a:spcAft>
              <a:buClr>
                <a:schemeClr val="accent1">
                  <a:lumMod val="75000"/>
                </a:schemeClr>
              </a:buClr>
              <a:buSzPct val="80000"/>
              <a:defRPr/>
            </a:pPr>
            <a:endParaRPr lang="en-ZA" sz="1600" dirty="0">
              <a:solidFill>
                <a:srgbClr val="FF0000"/>
              </a:solidFill>
            </a:endParaRPr>
          </a:p>
          <a:p>
            <a:pPr marL="118872" indent="0" algn="just" eaLnBrk="1" fontAlgn="auto" hangingPunct="1">
              <a:lnSpc>
                <a:spcPct val="150000"/>
              </a:lnSpc>
              <a:spcBef>
                <a:spcPts val="0"/>
              </a:spcBef>
              <a:spcAft>
                <a:spcPts val="0"/>
              </a:spcAft>
              <a:buClr>
                <a:schemeClr val="accent1">
                  <a:lumMod val="75000"/>
                </a:schemeClr>
              </a:buClr>
              <a:buSzPct val="80000"/>
              <a:defRPr/>
            </a:pPr>
            <a:endParaRPr lang="en-ZA" sz="1600" dirty="0">
              <a:solidFill>
                <a:srgbClr val="FF0000"/>
              </a:solidFill>
            </a:endParaRPr>
          </a:p>
          <a:p>
            <a:pPr marL="118872" indent="0" algn="just" eaLnBrk="1" fontAlgn="auto" hangingPunct="1">
              <a:lnSpc>
                <a:spcPct val="150000"/>
              </a:lnSpc>
              <a:spcBef>
                <a:spcPts val="0"/>
              </a:spcBef>
              <a:spcAft>
                <a:spcPts val="0"/>
              </a:spcAft>
              <a:buClr>
                <a:schemeClr val="accent1">
                  <a:lumMod val="75000"/>
                </a:schemeClr>
              </a:buClr>
              <a:buSzPct val="80000"/>
              <a:defRPr/>
            </a:pPr>
            <a:endParaRPr lang="en-ZA" sz="1600" dirty="0">
              <a:solidFill>
                <a:srgbClr val="FF0000"/>
              </a:solidFill>
            </a:endParaRPr>
          </a:p>
          <a:p>
            <a:pPr marL="118872" indent="0" algn="just" eaLnBrk="1" fontAlgn="auto" hangingPunct="1">
              <a:lnSpc>
                <a:spcPct val="150000"/>
              </a:lnSpc>
              <a:spcBef>
                <a:spcPts val="0"/>
              </a:spcBef>
              <a:spcAft>
                <a:spcPts val="0"/>
              </a:spcAft>
              <a:buClr>
                <a:schemeClr val="accent1">
                  <a:lumMod val="75000"/>
                </a:schemeClr>
              </a:buClr>
              <a:buSzPct val="80000"/>
              <a:defRPr/>
            </a:pPr>
            <a:r>
              <a:rPr lang="en-ZA" sz="1600" dirty="0">
                <a:solidFill>
                  <a:srgbClr val="FF0000"/>
                </a:solidFill>
              </a:rPr>
              <a:t>Disclaimer: Please note that this excludes any potential damages claim by Air Liquide.</a:t>
            </a:r>
          </a:p>
          <a:p>
            <a:pPr marL="118872" indent="0" algn="just" eaLnBrk="1" fontAlgn="auto" hangingPunct="1">
              <a:lnSpc>
                <a:spcPct val="150000"/>
              </a:lnSpc>
              <a:spcBef>
                <a:spcPts val="0"/>
              </a:spcBef>
              <a:spcAft>
                <a:spcPts val="0"/>
              </a:spcAft>
              <a:buClr>
                <a:schemeClr val="accent1">
                  <a:lumMod val="75000"/>
                </a:schemeClr>
              </a:buClr>
              <a:buSzPct val="80000"/>
              <a:defRPr/>
            </a:pPr>
            <a:endParaRPr lang="en-ZA" sz="1600" dirty="0">
              <a:solidFill>
                <a:schemeClr val="accent1"/>
              </a:solidFill>
            </a:endParaRPr>
          </a:p>
          <a:p>
            <a:pPr marL="118872" indent="0" algn="just" eaLnBrk="1" fontAlgn="auto" hangingPunct="1">
              <a:lnSpc>
                <a:spcPct val="150000"/>
              </a:lnSpc>
              <a:spcBef>
                <a:spcPts val="0"/>
              </a:spcBef>
              <a:spcAft>
                <a:spcPts val="0"/>
              </a:spcAft>
              <a:buClr>
                <a:schemeClr val="accent1">
                  <a:lumMod val="75000"/>
                </a:schemeClr>
              </a:buClr>
              <a:buSzPct val="80000"/>
              <a:defRPr/>
            </a:pPr>
            <a:endParaRPr lang="en-ZA" sz="1600" dirty="0">
              <a:solidFill>
                <a:schemeClr val="accent1"/>
              </a:solidFill>
            </a:endParaRPr>
          </a:p>
          <a:p>
            <a:pPr marL="118872" indent="0" algn="just" eaLnBrk="1" fontAlgn="auto" hangingPunct="1">
              <a:lnSpc>
                <a:spcPct val="150000"/>
              </a:lnSpc>
              <a:spcBef>
                <a:spcPts val="0"/>
              </a:spcBef>
              <a:spcAft>
                <a:spcPts val="0"/>
              </a:spcAft>
              <a:buClr>
                <a:schemeClr val="accent1">
                  <a:lumMod val="75000"/>
                </a:schemeClr>
              </a:buClr>
              <a:buSzPct val="80000"/>
              <a:defRPr/>
            </a:pPr>
            <a:endParaRPr lang="en-ZA" sz="1600" dirty="0">
              <a:solidFill>
                <a:schemeClr val="accent1"/>
              </a:solidFill>
            </a:endParaRPr>
          </a:p>
          <a:p>
            <a:pPr marL="118872" indent="0" algn="just" eaLnBrk="1" fontAlgn="auto" hangingPunct="1">
              <a:lnSpc>
                <a:spcPct val="150000"/>
              </a:lnSpc>
              <a:spcBef>
                <a:spcPts val="0"/>
              </a:spcBef>
              <a:spcAft>
                <a:spcPts val="0"/>
              </a:spcAft>
              <a:buClr>
                <a:schemeClr val="accent1">
                  <a:lumMod val="75000"/>
                </a:schemeClr>
              </a:buClr>
              <a:buSzPct val="80000"/>
              <a:defRPr/>
            </a:pPr>
            <a:endParaRPr lang="en-ZA" sz="1600" dirty="0">
              <a:solidFill>
                <a:schemeClr val="accent1"/>
              </a:solidFill>
            </a:endParaRPr>
          </a:p>
        </p:txBody>
      </p:sp>
      <p:sp>
        <p:nvSpPr>
          <p:cNvPr id="7" name="Title 6"/>
          <p:cNvSpPr>
            <a:spLocks noGrp="1"/>
          </p:cNvSpPr>
          <p:nvPr>
            <p:ph type="title"/>
          </p:nvPr>
        </p:nvSpPr>
        <p:spPr>
          <a:xfrm>
            <a:off x="215716" y="355084"/>
            <a:ext cx="6737534" cy="506413"/>
          </a:xfrm>
        </p:spPr>
        <p:txBody>
          <a:bodyPr/>
          <a:lstStyle/>
          <a:p>
            <a:pPr>
              <a:defRPr/>
            </a:pPr>
            <a:r>
              <a:rPr lang="en-ZA" sz="2500" dirty="0"/>
              <a:t>Creditors’ claims</a:t>
            </a:r>
          </a:p>
        </p:txBody>
      </p:sp>
      <p:graphicFrame>
        <p:nvGraphicFramePr>
          <p:cNvPr id="2" name="Table 1"/>
          <p:cNvGraphicFramePr>
            <a:graphicFrameLocks noGrp="1"/>
          </p:cNvGraphicFramePr>
          <p:nvPr>
            <p:extLst>
              <p:ext uri="{D42A27DB-BD31-4B8C-83A1-F6EECF244321}">
                <p14:modId xmlns:p14="http://schemas.microsoft.com/office/powerpoint/2010/main" val="2647357006"/>
              </p:ext>
            </p:extLst>
          </p:nvPr>
        </p:nvGraphicFramePr>
        <p:xfrm>
          <a:off x="215716" y="1050544"/>
          <a:ext cx="8000029" cy="1737360"/>
        </p:xfrm>
        <a:graphic>
          <a:graphicData uri="http://schemas.openxmlformats.org/drawingml/2006/table">
            <a:tbl>
              <a:tblPr firstRow="1" bandRow="1">
                <a:tableStyleId>{5C22544A-7EE6-4342-B048-85BDC9FD1C3A}</a:tableStyleId>
              </a:tblPr>
              <a:tblGrid>
                <a:gridCol w="3746684">
                  <a:extLst>
                    <a:ext uri="{9D8B030D-6E8A-4147-A177-3AD203B41FA5}">
                      <a16:colId xmlns:a16="http://schemas.microsoft.com/office/drawing/2014/main" val="20000"/>
                    </a:ext>
                  </a:extLst>
                </a:gridCol>
                <a:gridCol w="1288473">
                  <a:extLst>
                    <a:ext uri="{9D8B030D-6E8A-4147-A177-3AD203B41FA5}">
                      <a16:colId xmlns:a16="http://schemas.microsoft.com/office/drawing/2014/main" val="20001"/>
                    </a:ext>
                  </a:extLst>
                </a:gridCol>
                <a:gridCol w="1468582">
                  <a:extLst>
                    <a:ext uri="{9D8B030D-6E8A-4147-A177-3AD203B41FA5}">
                      <a16:colId xmlns:a16="http://schemas.microsoft.com/office/drawing/2014/main" val="20002"/>
                    </a:ext>
                  </a:extLst>
                </a:gridCol>
                <a:gridCol w="1496290">
                  <a:extLst>
                    <a:ext uri="{9D8B030D-6E8A-4147-A177-3AD203B41FA5}">
                      <a16:colId xmlns:a16="http://schemas.microsoft.com/office/drawing/2014/main" val="3207298147"/>
                    </a:ext>
                  </a:extLst>
                </a:gridCol>
              </a:tblGrid>
              <a:tr h="518160">
                <a:tc>
                  <a:txBody>
                    <a:bodyPr/>
                    <a:lstStyle/>
                    <a:p>
                      <a:r>
                        <a:rPr lang="en-ZA" sz="1400" dirty="0"/>
                        <a:t>Total Claims Received:</a:t>
                      </a:r>
                    </a:p>
                  </a:txBody>
                  <a:tcPr/>
                </a:tc>
                <a:tc>
                  <a:txBody>
                    <a:bodyPr/>
                    <a:lstStyle/>
                    <a:p>
                      <a:pPr algn="ctr"/>
                      <a:r>
                        <a:rPr lang="en-ZA" sz="1400" baseline="0" dirty="0"/>
                        <a:t># of Claims</a:t>
                      </a:r>
                      <a:endParaRPr lang="en-ZA" sz="1400" dirty="0"/>
                    </a:p>
                  </a:txBody>
                  <a:tcPr/>
                </a:tc>
                <a:tc>
                  <a:txBody>
                    <a:bodyPr/>
                    <a:lstStyle/>
                    <a:p>
                      <a:pPr algn="ctr"/>
                      <a:r>
                        <a:rPr lang="en-ZA" sz="1400" dirty="0"/>
                        <a:t>Value of Claims</a:t>
                      </a:r>
                    </a:p>
                  </a:txBody>
                  <a:tcPr/>
                </a:tc>
                <a:tc>
                  <a:txBody>
                    <a:bodyPr/>
                    <a:lstStyle/>
                    <a:p>
                      <a:pPr algn="ctr"/>
                      <a:r>
                        <a:rPr lang="en-ZA" sz="1400" dirty="0"/>
                        <a:t>Accepted Claim Value</a:t>
                      </a:r>
                    </a:p>
                  </a:txBody>
                  <a:tcPr/>
                </a:tc>
                <a:extLst>
                  <a:ext uri="{0D108BD9-81ED-4DB2-BD59-A6C34878D82A}">
                    <a16:rowId xmlns:a16="http://schemas.microsoft.com/office/drawing/2014/main" val="10000"/>
                  </a:ext>
                </a:extLst>
              </a:tr>
              <a:tr h="284853">
                <a:tc>
                  <a:txBody>
                    <a:bodyPr/>
                    <a:lstStyle/>
                    <a:p>
                      <a:r>
                        <a:rPr lang="en-ZA" sz="1400" b="1" dirty="0"/>
                        <a:t>Total Claims Received</a:t>
                      </a:r>
                    </a:p>
                  </a:txBody>
                  <a:tcPr/>
                </a:tc>
                <a:tc>
                  <a:txBody>
                    <a:bodyPr/>
                    <a:lstStyle/>
                    <a:p>
                      <a:pPr algn="ctr"/>
                      <a:r>
                        <a:rPr lang="en-ZA" sz="1400" b="1" dirty="0"/>
                        <a:t>542</a:t>
                      </a:r>
                    </a:p>
                  </a:txBody>
                  <a:tcPr>
                    <a:lnB w="12700" cap="flat" cmpd="sng" algn="ctr">
                      <a:solidFill>
                        <a:schemeClr val="tx1"/>
                      </a:solidFill>
                      <a:prstDash val="solid"/>
                      <a:round/>
                      <a:headEnd type="none" w="med" len="med"/>
                      <a:tailEnd type="none" w="med" len="med"/>
                    </a:lnB>
                  </a:tcPr>
                </a:tc>
                <a:tc>
                  <a:txBody>
                    <a:bodyPr/>
                    <a:lstStyle/>
                    <a:p>
                      <a:pPr algn="r"/>
                      <a:r>
                        <a:rPr lang="en-ZA" sz="1400" b="1"/>
                        <a:t> 2 365 944 294</a:t>
                      </a:r>
                    </a:p>
                  </a:txBody>
                  <a:tcPr>
                    <a:lnB w="12700" cap="flat" cmpd="sng" algn="ctr">
                      <a:solidFill>
                        <a:schemeClr val="tx1"/>
                      </a:solidFill>
                      <a:prstDash val="solid"/>
                      <a:round/>
                      <a:headEnd type="none" w="med" len="med"/>
                      <a:tailEnd type="none" w="med" len="med"/>
                    </a:lnB>
                  </a:tcPr>
                </a:tc>
                <a:tc>
                  <a:txBody>
                    <a:bodyPr/>
                    <a:lstStyle/>
                    <a:p>
                      <a:pPr algn="r"/>
                      <a:r>
                        <a:rPr lang="en-ZA" sz="1400" b="1" dirty="0"/>
                        <a:t> 1 240 664 318</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9449">
                <a:tc>
                  <a:txBody>
                    <a:bodyPr/>
                    <a:lstStyle/>
                    <a:p>
                      <a:r>
                        <a:rPr lang="en-ZA" sz="1400" b="1" dirty="0"/>
                        <a:t>Total Claims</a:t>
                      </a:r>
                      <a:r>
                        <a:rPr lang="en-ZA" sz="1400" b="1" baseline="0" dirty="0"/>
                        <a:t> Accepted</a:t>
                      </a:r>
                      <a:endParaRPr lang="en-ZA" sz="1400" b="1" dirty="0"/>
                    </a:p>
                  </a:txBody>
                  <a:tcPr>
                    <a:lnR w="12700" cap="flat" cmpd="sng" algn="ctr">
                      <a:solidFill>
                        <a:schemeClr val="tx1"/>
                      </a:solidFill>
                      <a:prstDash val="solid"/>
                      <a:round/>
                      <a:headEnd type="none" w="med" len="med"/>
                      <a:tailEnd type="none" w="med" len="med"/>
                    </a:lnR>
                  </a:tcPr>
                </a:tc>
                <a:tc>
                  <a:txBody>
                    <a:bodyPr/>
                    <a:lstStyle/>
                    <a:p>
                      <a:pPr algn="ctr"/>
                      <a:r>
                        <a:rPr lang="en-ZA" sz="1400" b="1" dirty="0"/>
                        <a:t>502</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ZA" sz="1400" b="1" dirty="0"/>
                        <a:t> 1 294 579 072</a:t>
                      </a:r>
                    </a:p>
                  </a:txBody>
                  <a:tcPr>
                    <a:lnT w="12700" cap="flat" cmpd="sng" algn="ctr">
                      <a:solidFill>
                        <a:schemeClr val="tx1"/>
                      </a:solidFill>
                      <a:prstDash val="solid"/>
                      <a:round/>
                      <a:headEnd type="none" w="med" len="med"/>
                      <a:tailEnd type="none" w="med" len="med"/>
                    </a:lnT>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ZA" sz="1400" b="1" dirty="0"/>
                        <a:t>  1 240 664 318</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648421"/>
                  </a:ext>
                </a:extLst>
              </a:tr>
              <a:tr h="191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1" dirty="0"/>
                        <a:t>Total Claims</a:t>
                      </a:r>
                      <a:r>
                        <a:rPr lang="en-ZA" sz="1400" b="1" baseline="0" dirty="0"/>
                        <a:t> Rejected / Disputed</a:t>
                      </a:r>
                      <a:endParaRPr lang="en-ZA" sz="1400" b="1" dirty="0"/>
                    </a:p>
                  </a:txBody>
                  <a:tcPr>
                    <a:lnR w="12700" cap="flat" cmpd="sng" algn="ctr">
                      <a:solidFill>
                        <a:schemeClr val="tx1"/>
                      </a:solidFill>
                      <a:prstDash val="solid"/>
                      <a:round/>
                      <a:headEnd type="none" w="med" len="med"/>
                      <a:tailEnd type="none" w="med" len="med"/>
                    </a:lnR>
                  </a:tcPr>
                </a:tc>
                <a:tc>
                  <a:txBody>
                    <a:bodyPr/>
                    <a:lstStyle/>
                    <a:p>
                      <a:pPr algn="ctr"/>
                      <a:r>
                        <a:rPr lang="en-ZA" sz="1400" b="1" dirty="0"/>
                        <a:t>13</a:t>
                      </a:r>
                    </a:p>
                  </a:txBody>
                  <a:tcPr>
                    <a:lnL w="12700" cap="flat" cmpd="sng" algn="ctr">
                      <a:solidFill>
                        <a:schemeClr val="tx1"/>
                      </a:solidFill>
                      <a:prstDash val="solid"/>
                      <a:round/>
                      <a:headEnd type="none" w="med" len="med"/>
                      <a:tailEnd type="none" w="med" len="med"/>
                    </a:lnL>
                  </a:tcPr>
                </a:tc>
                <a:tc>
                  <a:txBody>
                    <a:bodyPr/>
                    <a:lstStyle/>
                    <a:p>
                      <a:pPr algn="r"/>
                      <a:r>
                        <a:rPr lang="en-ZA" sz="1400" b="1" dirty="0"/>
                        <a:t>797 158 015</a:t>
                      </a:r>
                    </a:p>
                  </a:txBody>
                  <a:tcPr/>
                </a:tc>
                <a:tc>
                  <a:txBody>
                    <a:bodyPr/>
                    <a:lstStyle/>
                    <a:p>
                      <a:pPr algn="r"/>
                      <a:r>
                        <a:rPr lang="en-ZA" sz="1400" b="1" dirty="0"/>
                        <a:t>-</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56729348"/>
                  </a:ext>
                </a:extLst>
              </a:tr>
              <a:tr h="0">
                <a:tc>
                  <a:txBody>
                    <a:bodyPr/>
                    <a:lstStyle/>
                    <a:p>
                      <a:r>
                        <a:rPr lang="en-ZA" sz="1400" b="1" dirty="0"/>
                        <a:t>Claims</a:t>
                      </a:r>
                      <a:r>
                        <a:rPr lang="en-ZA" sz="1400" b="1" baseline="0" dirty="0"/>
                        <a:t> to be Adjudicated</a:t>
                      </a:r>
                      <a:endParaRPr lang="en-ZA" sz="1400" b="1" dirty="0"/>
                    </a:p>
                  </a:txBody>
                  <a:tcPr>
                    <a:lnR w="12700" cap="flat" cmpd="sng" algn="ctr">
                      <a:solidFill>
                        <a:schemeClr val="tx1"/>
                      </a:solidFill>
                      <a:prstDash val="solid"/>
                      <a:round/>
                      <a:headEnd type="none" w="med" len="med"/>
                      <a:tailEnd type="none" w="med" len="med"/>
                    </a:lnR>
                  </a:tcPr>
                </a:tc>
                <a:tc>
                  <a:txBody>
                    <a:bodyPr/>
                    <a:lstStyle/>
                    <a:p>
                      <a:pPr algn="ctr"/>
                      <a:r>
                        <a:rPr lang="en-ZA" sz="1400" b="1" dirty="0"/>
                        <a:t>27</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ZA" sz="1400" b="1" dirty="0"/>
                        <a:t>274 207 207</a:t>
                      </a:r>
                    </a:p>
                  </a:txBody>
                  <a:tcPr>
                    <a:lnB w="12700" cap="flat" cmpd="sng" algn="ctr">
                      <a:solidFill>
                        <a:schemeClr val="tx1"/>
                      </a:solidFill>
                      <a:prstDash val="solid"/>
                      <a:round/>
                      <a:headEnd type="none" w="med" len="med"/>
                      <a:tailEnd type="none" w="med" len="med"/>
                    </a:lnB>
                  </a:tcPr>
                </a:tc>
                <a:tc>
                  <a:txBody>
                    <a:bodyPr/>
                    <a:lstStyle/>
                    <a:p>
                      <a:pPr algn="r"/>
                      <a:endParaRPr lang="en-ZA" sz="14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80224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12646460"/>
              </p:ext>
            </p:extLst>
          </p:nvPr>
        </p:nvGraphicFramePr>
        <p:xfrm>
          <a:off x="215717" y="4590949"/>
          <a:ext cx="8000028" cy="929158"/>
        </p:xfrm>
        <a:graphic>
          <a:graphicData uri="http://schemas.openxmlformats.org/drawingml/2006/table">
            <a:tbl>
              <a:tblPr firstRow="1" bandRow="1">
                <a:tableStyleId>{5C22544A-7EE6-4342-B048-85BDC9FD1C3A}</a:tableStyleId>
              </a:tblPr>
              <a:tblGrid>
                <a:gridCol w="3746684">
                  <a:extLst>
                    <a:ext uri="{9D8B030D-6E8A-4147-A177-3AD203B41FA5}">
                      <a16:colId xmlns:a16="http://schemas.microsoft.com/office/drawing/2014/main" val="1593639735"/>
                    </a:ext>
                  </a:extLst>
                </a:gridCol>
                <a:gridCol w="1343891">
                  <a:extLst>
                    <a:ext uri="{9D8B030D-6E8A-4147-A177-3AD203B41FA5}">
                      <a16:colId xmlns:a16="http://schemas.microsoft.com/office/drawing/2014/main" val="2873962867"/>
                    </a:ext>
                  </a:extLst>
                </a:gridCol>
                <a:gridCol w="1399309">
                  <a:extLst>
                    <a:ext uri="{9D8B030D-6E8A-4147-A177-3AD203B41FA5}">
                      <a16:colId xmlns:a16="http://schemas.microsoft.com/office/drawing/2014/main" val="2709192070"/>
                    </a:ext>
                  </a:extLst>
                </a:gridCol>
                <a:gridCol w="1510144">
                  <a:extLst>
                    <a:ext uri="{9D8B030D-6E8A-4147-A177-3AD203B41FA5}">
                      <a16:colId xmlns:a16="http://schemas.microsoft.com/office/drawing/2014/main" val="2928141352"/>
                    </a:ext>
                  </a:extLst>
                </a:gridCol>
              </a:tblGrid>
              <a:tr h="22305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1" i="0" u="none" strike="noStrike" dirty="0">
                          <a:solidFill>
                            <a:schemeClr val="bg1"/>
                          </a:solidFill>
                          <a:effectLst/>
                          <a:latin typeface="Calibri" panose="020F0502020204030204" pitchFamily="34" charset="0"/>
                        </a:rPr>
                        <a:t>Post Commencement Claims</a:t>
                      </a:r>
                    </a:p>
                  </a:txBody>
                  <a:tcPr marL="0" marR="0" marT="0" marB="0" anchor="b"/>
                </a:tc>
                <a:tc>
                  <a:txBody>
                    <a:bodyPr/>
                    <a:lstStyle/>
                    <a:p>
                      <a:pPr algn="ctr" fontAlgn="b"/>
                      <a:r>
                        <a:rPr lang="en-ZA" sz="1400" b="1" i="0" u="none" strike="noStrike" dirty="0">
                          <a:solidFill>
                            <a:schemeClr val="bg1"/>
                          </a:solidFill>
                          <a:effectLst/>
                          <a:latin typeface="Calibri" panose="020F0502020204030204" pitchFamily="34" charset="0"/>
                        </a:rPr>
                        <a:t> PCS Amount </a:t>
                      </a:r>
                    </a:p>
                  </a:txBody>
                  <a:tcPr marL="0" marR="0" marT="0" marB="0" anchor="b"/>
                </a:tc>
                <a:tc>
                  <a:txBody>
                    <a:bodyPr/>
                    <a:lstStyle/>
                    <a:p>
                      <a:pPr algn="ctr" fontAlgn="b"/>
                      <a:r>
                        <a:rPr lang="en-ZA" sz="1400" b="1" i="0" u="none" strike="noStrike" dirty="0">
                          <a:solidFill>
                            <a:schemeClr val="bg1"/>
                          </a:solidFill>
                          <a:effectLst/>
                          <a:latin typeface="Calibri" panose="020F0502020204030204" pitchFamily="34" charset="0"/>
                        </a:rPr>
                        <a:t> Payment </a:t>
                      </a:r>
                    </a:p>
                  </a:txBody>
                  <a:tcPr marL="0" marR="0" marT="0" marB="0" anchor="b"/>
                </a:tc>
                <a:tc>
                  <a:txBody>
                    <a:bodyPr/>
                    <a:lstStyle/>
                    <a:p>
                      <a:pPr algn="ctr" fontAlgn="b"/>
                      <a:r>
                        <a:rPr lang="en-ZA" sz="1400" b="1" i="0" u="none" strike="noStrike" dirty="0">
                          <a:solidFill>
                            <a:schemeClr val="bg1"/>
                          </a:solidFill>
                          <a:effectLst/>
                          <a:latin typeface="Calibri" panose="020F0502020204030204" pitchFamily="34" charset="0"/>
                        </a:rPr>
                        <a:t> Balance due </a:t>
                      </a:r>
                    </a:p>
                  </a:txBody>
                  <a:tcPr marL="0" marR="0" marT="0" marB="0" anchor="b"/>
                </a:tc>
                <a:extLst>
                  <a:ext uri="{0D108BD9-81ED-4DB2-BD59-A6C34878D82A}">
                    <a16:rowId xmlns:a16="http://schemas.microsoft.com/office/drawing/2014/main" val="812341194"/>
                  </a:ext>
                </a:extLst>
              </a:tr>
              <a:tr h="345888">
                <a:tc>
                  <a:txBody>
                    <a:bodyPr/>
                    <a:lstStyle/>
                    <a:p>
                      <a:pPr algn="l" fontAlgn="b"/>
                      <a:r>
                        <a:rPr lang="en-ZA" sz="1400" b="1" i="0" u="none" strike="noStrike" dirty="0">
                          <a:solidFill>
                            <a:srgbClr val="000000"/>
                          </a:solidFill>
                          <a:effectLst/>
                          <a:latin typeface="Calibri" panose="020F0502020204030204" pitchFamily="34" charset="0"/>
                        </a:rPr>
                        <a:t>Creditors</a:t>
                      </a:r>
                    </a:p>
                  </a:txBody>
                  <a:tcPr marL="0" marR="0" marT="0" marB="0" anchor="ctr"/>
                </a:tc>
                <a:tc>
                  <a:txBody>
                    <a:bodyPr/>
                    <a:lstStyle/>
                    <a:p>
                      <a:pPr algn="r" fontAlgn="b"/>
                      <a:r>
                        <a:rPr lang="en-ZA" sz="1400" b="1" i="0" u="none" strike="noStrike" dirty="0">
                          <a:solidFill>
                            <a:srgbClr val="000000"/>
                          </a:solidFill>
                          <a:effectLst/>
                          <a:latin typeface="Calibri" panose="020F0502020204030204" pitchFamily="34" charset="0"/>
                        </a:rPr>
                        <a:t> 39 190 466 </a:t>
                      </a:r>
                    </a:p>
                  </a:txBody>
                  <a:tcPr marL="9525" marR="9525" marT="9525" anchor="ctr"/>
                </a:tc>
                <a:tc>
                  <a:txBody>
                    <a:bodyPr/>
                    <a:lstStyle/>
                    <a:p>
                      <a:pPr algn="r" fontAlgn="b"/>
                      <a:r>
                        <a:rPr lang="en-ZA" sz="1400" b="1" i="0" u="none" strike="noStrike" dirty="0">
                          <a:solidFill>
                            <a:srgbClr val="000000"/>
                          </a:solidFill>
                          <a:effectLst/>
                          <a:latin typeface="Calibri" panose="020F0502020204030204" pitchFamily="34" charset="0"/>
                        </a:rPr>
                        <a:t> 8 494 828 </a:t>
                      </a:r>
                    </a:p>
                  </a:txBody>
                  <a:tcPr marL="9525" marR="9525" marT="9525" anchor="ctr"/>
                </a:tc>
                <a:tc>
                  <a:txBody>
                    <a:bodyPr/>
                    <a:lstStyle/>
                    <a:p>
                      <a:pPr algn="r" fontAlgn="b"/>
                      <a:r>
                        <a:rPr lang="en-ZA" sz="1400" b="1" i="0" u="none" strike="noStrike" dirty="0">
                          <a:solidFill>
                            <a:srgbClr val="000000"/>
                          </a:solidFill>
                          <a:effectLst/>
                          <a:latin typeface="Calibri" panose="020F0502020204030204" pitchFamily="34" charset="0"/>
                        </a:rPr>
                        <a:t> 30 695 639 </a:t>
                      </a:r>
                    </a:p>
                  </a:txBody>
                  <a:tcPr marL="9525" marR="9525" marT="9525" anchor="ctr"/>
                </a:tc>
                <a:extLst>
                  <a:ext uri="{0D108BD9-81ED-4DB2-BD59-A6C34878D82A}">
                    <a16:rowId xmlns:a16="http://schemas.microsoft.com/office/drawing/2014/main" val="1573903765"/>
                  </a:ext>
                </a:extLst>
              </a:tr>
              <a:tr h="360218">
                <a:tc>
                  <a:txBody>
                    <a:bodyPr/>
                    <a:lstStyle/>
                    <a:p>
                      <a:pPr algn="l" fontAlgn="b"/>
                      <a:r>
                        <a:rPr lang="en-ZA" sz="1400" b="1" i="0" u="none" strike="noStrike" dirty="0">
                          <a:solidFill>
                            <a:srgbClr val="000000"/>
                          </a:solidFill>
                          <a:effectLst/>
                          <a:latin typeface="Calibri" panose="020F0502020204030204" pitchFamily="34" charset="0"/>
                        </a:rPr>
                        <a:t>Employee</a:t>
                      </a:r>
                    </a:p>
                  </a:txBody>
                  <a:tcPr marL="0" marR="0" marT="0" marB="0" anchor="ctr"/>
                </a:tc>
                <a:tc>
                  <a:txBody>
                    <a:bodyPr/>
                    <a:lstStyle/>
                    <a:p>
                      <a:pPr algn="r" fontAlgn="b"/>
                      <a:r>
                        <a:rPr lang="en-ZA" sz="1400" b="1" i="0" u="none" strike="noStrike" dirty="0">
                          <a:solidFill>
                            <a:srgbClr val="000000"/>
                          </a:solidFill>
                          <a:effectLst/>
                          <a:latin typeface="Calibri" panose="020F0502020204030204" pitchFamily="34" charset="0"/>
                        </a:rPr>
                        <a:t> 329 889 417</a:t>
                      </a:r>
                    </a:p>
                  </a:txBody>
                  <a:tcPr marL="9525" marR="9525" marT="9525" anchor="ctr"/>
                </a:tc>
                <a:tc>
                  <a:txBody>
                    <a:bodyPr/>
                    <a:lstStyle/>
                    <a:p>
                      <a:pPr algn="r" fontAlgn="b"/>
                      <a:r>
                        <a:rPr lang="en-ZA" sz="1400" b="1" i="0" u="none" strike="noStrike" kern="1200" dirty="0">
                          <a:solidFill>
                            <a:srgbClr val="000000"/>
                          </a:solidFill>
                          <a:effectLst/>
                          <a:latin typeface="Calibri" panose="020F0502020204030204" pitchFamily="34" charset="0"/>
                          <a:ea typeface="+mn-ea"/>
                          <a:cs typeface="+mn-cs"/>
                        </a:rPr>
                        <a:t>48 572 654 </a:t>
                      </a:r>
                    </a:p>
                  </a:txBody>
                  <a:tcPr marL="9525" marR="9525" marT="9525" anchor="ctr"/>
                </a:tc>
                <a:tc>
                  <a:txBody>
                    <a:bodyPr/>
                    <a:lstStyle/>
                    <a:p>
                      <a:pPr algn="r" fontAlgn="b"/>
                      <a:r>
                        <a:rPr lang="en-ZA" sz="1400" b="1" i="0" u="none" strike="noStrike" dirty="0">
                          <a:solidFill>
                            <a:srgbClr val="000000"/>
                          </a:solidFill>
                          <a:effectLst/>
                          <a:latin typeface="Calibri" panose="020F0502020204030204" pitchFamily="34" charset="0"/>
                        </a:rPr>
                        <a:t> 281 316 763 </a:t>
                      </a:r>
                    </a:p>
                  </a:txBody>
                  <a:tcPr marL="9525" marR="9525" marT="9525" anchor="ctr"/>
                </a:tc>
                <a:extLst>
                  <a:ext uri="{0D108BD9-81ED-4DB2-BD59-A6C34878D82A}">
                    <a16:rowId xmlns:a16="http://schemas.microsoft.com/office/drawing/2014/main" val="3540736801"/>
                  </a:ext>
                </a:extLst>
              </a:tr>
            </a:tbl>
          </a:graphicData>
        </a:graphic>
      </p:graphicFrame>
    </p:spTree>
    <p:extLst>
      <p:ext uri="{BB962C8B-B14F-4D97-AF65-F5344CB8AC3E}">
        <p14:creationId xmlns:p14="http://schemas.microsoft.com/office/powerpoint/2010/main" val="2368250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5716" y="355084"/>
            <a:ext cx="6737534" cy="506413"/>
          </a:xfrm>
        </p:spPr>
        <p:txBody>
          <a:bodyPr/>
          <a:lstStyle/>
          <a:p>
            <a:pPr>
              <a:defRPr/>
            </a:pPr>
            <a:r>
              <a:rPr lang="en-ZA" sz="2500" dirty="0"/>
              <a:t>Creditors’ claims</a:t>
            </a:r>
          </a:p>
        </p:txBody>
      </p:sp>
      <p:sp>
        <p:nvSpPr>
          <p:cNvPr id="3" name="TextBox 2"/>
          <p:cNvSpPr txBox="1"/>
          <p:nvPr/>
        </p:nvSpPr>
        <p:spPr>
          <a:xfrm>
            <a:off x="215716" y="1061884"/>
            <a:ext cx="8471084" cy="258532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ZA" sz="1800" b="1" i="0" u="sng" strike="noStrike" kern="0" cap="none" spc="0" normalizeH="0" baseline="0" noProof="0" dirty="0">
                <a:ln>
                  <a:noFill/>
                </a:ln>
                <a:solidFill>
                  <a:sysClr val="windowText" lastClr="000000"/>
                </a:solidFill>
                <a:effectLst/>
                <a:uLnTx/>
                <a:uFillTx/>
                <a:latin typeface="+mn-lt"/>
              </a:rPr>
              <a:t>Liens</a:t>
            </a:r>
          </a:p>
          <a:p>
            <a:pPr marL="0" marR="0" lvl="0" indent="0" defTabSz="914400" eaLnBrk="1" fontAlgn="auto" latinLnBrk="0" hangingPunct="1">
              <a:lnSpc>
                <a:spcPct val="100000"/>
              </a:lnSpc>
              <a:spcBef>
                <a:spcPts val="0"/>
              </a:spcBef>
              <a:spcAft>
                <a:spcPts val="0"/>
              </a:spcAft>
              <a:buClrTx/>
              <a:buSzTx/>
              <a:buFontTx/>
              <a:buNone/>
              <a:tabLst/>
              <a:defRPr/>
            </a:pPr>
            <a:endParaRPr kumimoji="0" lang="en-ZA" sz="1600" b="1" i="0" u="sng" strike="noStrike" kern="0" cap="none" spc="0" normalizeH="0" baseline="0" noProof="0" dirty="0">
              <a:ln>
                <a:noFill/>
              </a:ln>
              <a:solidFill>
                <a:sysClr val="windowText" lastClr="000000"/>
              </a:solidFill>
              <a:effectLst/>
              <a:uLnTx/>
              <a:uFillTx/>
              <a:latin typeface="+mn-lt"/>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0" dirty="0">
                <a:solidFill>
                  <a:sysClr val="windowText" lastClr="000000"/>
                </a:solidFill>
                <a:latin typeface="+mn-lt"/>
              </a:rPr>
              <a:t>The BRPs and Management continue to have site visits with various creditors who hold assets owned by Highveld to discuss the way forward in regard to these assets. </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600" kern="0" dirty="0">
              <a:solidFill>
                <a:sysClr val="windowText" lastClr="000000"/>
              </a:solidFill>
              <a:latin typeface="+mn-lt"/>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0" dirty="0">
                <a:solidFill>
                  <a:sysClr val="windowText" lastClr="000000"/>
                </a:solidFill>
                <a:latin typeface="+mn-lt"/>
              </a:rPr>
              <a:t>Letters have been prepared and sent to the respective creditors informing them of the process as well as whether or not these assets will be “scrapped” (scrap value or market value), returned to Highveld on payment or be held at the creditors’ premises until further notice.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sz="1600" kern="0" dirty="0">
              <a:solidFill>
                <a:sysClr val="windowText" lastClr="000000"/>
              </a:solidFill>
              <a:latin typeface="+mn-lt"/>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600" kern="0" dirty="0">
                <a:solidFill>
                  <a:sysClr val="windowText" lastClr="000000"/>
                </a:solidFill>
                <a:latin typeface="+mn-lt"/>
              </a:rPr>
              <a:t>The BRPs continue to follow up with these creditors in order to finalise this process.</a:t>
            </a:r>
          </a:p>
        </p:txBody>
      </p:sp>
      <p:graphicFrame>
        <p:nvGraphicFramePr>
          <p:cNvPr id="6" name="Table 5"/>
          <p:cNvGraphicFramePr>
            <a:graphicFrameLocks noGrp="1"/>
          </p:cNvGraphicFramePr>
          <p:nvPr>
            <p:extLst>
              <p:ext uri="{D42A27DB-BD31-4B8C-83A1-F6EECF244321}">
                <p14:modId xmlns:p14="http://schemas.microsoft.com/office/powerpoint/2010/main" val="2451669946"/>
              </p:ext>
            </p:extLst>
          </p:nvPr>
        </p:nvGraphicFramePr>
        <p:xfrm>
          <a:off x="451243" y="4098544"/>
          <a:ext cx="8000029" cy="1432560"/>
        </p:xfrm>
        <a:graphic>
          <a:graphicData uri="http://schemas.openxmlformats.org/drawingml/2006/table">
            <a:tbl>
              <a:tblPr firstRow="1" bandRow="1">
                <a:tableStyleId>{5C22544A-7EE6-4342-B048-85BDC9FD1C3A}</a:tableStyleId>
              </a:tblPr>
              <a:tblGrid>
                <a:gridCol w="3746684">
                  <a:extLst>
                    <a:ext uri="{9D8B030D-6E8A-4147-A177-3AD203B41FA5}">
                      <a16:colId xmlns:a16="http://schemas.microsoft.com/office/drawing/2014/main" val="20000"/>
                    </a:ext>
                  </a:extLst>
                </a:gridCol>
                <a:gridCol w="1288473">
                  <a:extLst>
                    <a:ext uri="{9D8B030D-6E8A-4147-A177-3AD203B41FA5}">
                      <a16:colId xmlns:a16="http://schemas.microsoft.com/office/drawing/2014/main" val="20001"/>
                    </a:ext>
                  </a:extLst>
                </a:gridCol>
                <a:gridCol w="1468582">
                  <a:extLst>
                    <a:ext uri="{9D8B030D-6E8A-4147-A177-3AD203B41FA5}">
                      <a16:colId xmlns:a16="http://schemas.microsoft.com/office/drawing/2014/main" val="20002"/>
                    </a:ext>
                  </a:extLst>
                </a:gridCol>
                <a:gridCol w="1496290">
                  <a:extLst>
                    <a:ext uri="{9D8B030D-6E8A-4147-A177-3AD203B41FA5}">
                      <a16:colId xmlns:a16="http://schemas.microsoft.com/office/drawing/2014/main" val="3207298147"/>
                    </a:ext>
                  </a:extLst>
                </a:gridCol>
              </a:tblGrid>
              <a:tr h="342951">
                <a:tc>
                  <a:txBody>
                    <a:bodyPr/>
                    <a:lstStyle/>
                    <a:p>
                      <a:r>
                        <a:rPr lang="en-ZA" sz="1400" dirty="0"/>
                        <a:t>Total Claims Received:</a:t>
                      </a:r>
                    </a:p>
                  </a:txBody>
                  <a:tcPr/>
                </a:tc>
                <a:tc>
                  <a:txBody>
                    <a:bodyPr/>
                    <a:lstStyle/>
                    <a:p>
                      <a:pPr algn="ctr"/>
                      <a:r>
                        <a:rPr lang="en-ZA" sz="1400" baseline="0" dirty="0"/>
                        <a:t># of Claims</a:t>
                      </a:r>
                      <a:endParaRPr lang="en-ZA" sz="1400" dirty="0"/>
                    </a:p>
                  </a:txBody>
                  <a:tcPr/>
                </a:tc>
                <a:tc>
                  <a:txBody>
                    <a:bodyPr/>
                    <a:lstStyle/>
                    <a:p>
                      <a:pPr algn="ctr"/>
                      <a:r>
                        <a:rPr lang="en-ZA" sz="1400" dirty="0"/>
                        <a:t>Value of Claims</a:t>
                      </a:r>
                    </a:p>
                  </a:txBody>
                  <a:tcPr/>
                </a:tc>
                <a:tc>
                  <a:txBody>
                    <a:bodyPr/>
                    <a:lstStyle/>
                    <a:p>
                      <a:pPr algn="ctr"/>
                      <a:r>
                        <a:rPr lang="en-ZA" sz="1400" dirty="0"/>
                        <a:t>Accepted Claim Value</a:t>
                      </a:r>
                    </a:p>
                  </a:txBody>
                  <a:tcPr/>
                </a:tc>
                <a:extLst>
                  <a:ext uri="{0D108BD9-81ED-4DB2-BD59-A6C34878D82A}">
                    <a16:rowId xmlns:a16="http://schemas.microsoft.com/office/drawing/2014/main" val="10000"/>
                  </a:ext>
                </a:extLst>
              </a:tr>
              <a:tr h="191012">
                <a:tc>
                  <a:txBody>
                    <a:bodyPr/>
                    <a:lstStyle/>
                    <a:p>
                      <a:r>
                        <a:rPr lang="en-ZA" sz="1400" b="1" dirty="0"/>
                        <a:t>Total Liens Claims</a:t>
                      </a:r>
                    </a:p>
                  </a:txBody>
                  <a:tcPr/>
                </a:tc>
                <a:tc>
                  <a:txBody>
                    <a:bodyPr/>
                    <a:lstStyle/>
                    <a:p>
                      <a:pPr algn="ctr"/>
                      <a:r>
                        <a:rPr lang="en-ZA" sz="1400" b="1" dirty="0"/>
                        <a:t>34</a:t>
                      </a:r>
                    </a:p>
                  </a:txBody>
                  <a:tcPr>
                    <a:lnB w="12700" cap="flat" cmpd="sng" algn="ctr">
                      <a:solidFill>
                        <a:schemeClr val="tx1"/>
                      </a:solidFill>
                      <a:prstDash val="solid"/>
                      <a:round/>
                      <a:headEnd type="none" w="med" len="med"/>
                      <a:tailEnd type="none" w="med" len="med"/>
                    </a:lnB>
                  </a:tcPr>
                </a:tc>
                <a:tc>
                  <a:txBody>
                    <a:bodyPr/>
                    <a:lstStyle/>
                    <a:p>
                      <a:pPr algn="r"/>
                      <a:r>
                        <a:rPr lang="en-ZA" sz="1400" b="1"/>
                        <a:t>   119 012 615 </a:t>
                      </a:r>
                    </a:p>
                  </a:txBody>
                  <a:tcPr>
                    <a:lnB w="12700" cap="flat" cmpd="sng" algn="ctr">
                      <a:solidFill>
                        <a:schemeClr val="tx1"/>
                      </a:solidFill>
                      <a:prstDash val="solid"/>
                      <a:round/>
                      <a:headEnd type="none" w="med" len="med"/>
                      <a:tailEnd type="none" w="med" len="med"/>
                    </a:lnB>
                  </a:tcPr>
                </a:tc>
                <a:tc>
                  <a:txBody>
                    <a:bodyPr/>
                    <a:lstStyle/>
                    <a:p>
                      <a:pPr algn="r"/>
                      <a:r>
                        <a:rPr lang="en-ZA" sz="1400" b="1" dirty="0"/>
                        <a:t>  63 179 481 </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49449">
                <a:tc>
                  <a:txBody>
                    <a:bodyPr/>
                    <a:lstStyle/>
                    <a:p>
                      <a:r>
                        <a:rPr lang="en-ZA" sz="1400" b="1" dirty="0"/>
                        <a:t>Total Claims</a:t>
                      </a:r>
                      <a:r>
                        <a:rPr lang="en-ZA" sz="1400" b="1" baseline="0" dirty="0"/>
                        <a:t> Accepted</a:t>
                      </a:r>
                      <a:endParaRPr lang="en-ZA" sz="1400" b="1" dirty="0"/>
                    </a:p>
                  </a:txBody>
                  <a:tcPr>
                    <a:lnR w="12700" cap="flat" cmpd="sng" algn="ctr">
                      <a:solidFill>
                        <a:schemeClr val="tx1"/>
                      </a:solidFill>
                      <a:prstDash val="solid"/>
                      <a:round/>
                      <a:headEnd type="none" w="med" len="med"/>
                      <a:tailEnd type="none" w="med" len="med"/>
                    </a:lnR>
                  </a:tcPr>
                </a:tc>
                <a:tc>
                  <a:txBody>
                    <a:bodyPr/>
                    <a:lstStyle/>
                    <a:p>
                      <a:pPr algn="ctr"/>
                      <a:r>
                        <a:rPr lang="en-ZA" sz="1400" b="1" dirty="0"/>
                        <a:t>21</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r"/>
                      <a:r>
                        <a:rPr lang="en-ZA" sz="1400" b="1" dirty="0"/>
                        <a:t> 72 046 448 </a:t>
                      </a:r>
                    </a:p>
                  </a:txBody>
                  <a:tcPr>
                    <a:lnT w="12700" cap="flat" cmpd="sng" algn="ctr">
                      <a:solidFill>
                        <a:schemeClr val="tx1"/>
                      </a:solidFill>
                      <a:prstDash val="solid"/>
                      <a:round/>
                      <a:headEnd type="none" w="med" len="med"/>
                      <a:tailEnd type="none" w="med" len="med"/>
                    </a:lnT>
                  </a:tcPr>
                </a:tc>
                <a:tc>
                  <a:txBody>
                    <a:bodyPr/>
                    <a:lstStyle/>
                    <a:p>
                      <a:pPr algn="r"/>
                      <a:r>
                        <a:rPr lang="en-ZA" sz="1400" b="1" dirty="0"/>
                        <a:t> 63 179 481 </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648421"/>
                  </a:ext>
                </a:extLst>
              </a:tr>
              <a:tr h="0">
                <a:tc>
                  <a:txBody>
                    <a:bodyPr/>
                    <a:lstStyle/>
                    <a:p>
                      <a:r>
                        <a:rPr lang="en-ZA" sz="1400" b="1" dirty="0"/>
                        <a:t>Claims</a:t>
                      </a:r>
                      <a:r>
                        <a:rPr lang="en-ZA" sz="1400" b="1" baseline="0" dirty="0"/>
                        <a:t> to be Adjudicated</a:t>
                      </a:r>
                      <a:endParaRPr lang="en-ZA" sz="1400" b="1" dirty="0"/>
                    </a:p>
                  </a:txBody>
                  <a:tcPr>
                    <a:lnR w="12700" cap="flat" cmpd="sng" algn="ctr">
                      <a:solidFill>
                        <a:schemeClr val="tx1"/>
                      </a:solidFill>
                      <a:prstDash val="solid"/>
                      <a:round/>
                      <a:headEnd type="none" w="med" len="med"/>
                      <a:tailEnd type="none" w="med" len="med"/>
                    </a:lnR>
                  </a:tcPr>
                </a:tc>
                <a:tc>
                  <a:txBody>
                    <a:bodyPr/>
                    <a:lstStyle/>
                    <a:p>
                      <a:pPr algn="ctr"/>
                      <a:r>
                        <a:rPr lang="en-ZA" sz="1400" b="1" dirty="0"/>
                        <a:t>13</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a:r>
                        <a:rPr lang="en-ZA" sz="1400" b="1"/>
                        <a:t> 47 862 336 </a:t>
                      </a:r>
                      <a:endParaRPr lang="en-ZA" sz="1400" b="1" dirty="0"/>
                    </a:p>
                  </a:txBody>
                  <a:tcPr>
                    <a:lnB w="12700" cap="flat" cmpd="sng" algn="ctr">
                      <a:solidFill>
                        <a:schemeClr val="tx1"/>
                      </a:solidFill>
                      <a:prstDash val="solid"/>
                      <a:round/>
                      <a:headEnd type="none" w="med" len="med"/>
                      <a:tailEnd type="none" w="med" len="med"/>
                    </a:lnB>
                  </a:tcPr>
                </a:tc>
                <a:tc>
                  <a:txBody>
                    <a:bodyPr/>
                    <a:lstStyle/>
                    <a:p>
                      <a:pPr algn="r"/>
                      <a:endParaRPr lang="en-ZA" sz="1400" b="1"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1802241"/>
                  </a:ext>
                </a:extLst>
              </a:tr>
            </a:tbl>
          </a:graphicData>
        </a:graphic>
      </p:graphicFrame>
    </p:spTree>
    <p:extLst>
      <p:ext uri="{BB962C8B-B14F-4D97-AF65-F5344CB8AC3E}">
        <p14:creationId xmlns:p14="http://schemas.microsoft.com/office/powerpoint/2010/main" val="2378621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6"/>
          <p:cNvSpPr txBox="1">
            <a:spLocks/>
          </p:cNvSpPr>
          <p:nvPr/>
        </p:nvSpPr>
        <p:spPr bwMode="auto">
          <a:xfrm>
            <a:off x="141288" y="355084"/>
            <a:ext cx="7023284" cy="506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ctr" anchorCtr="0" compatLnSpc="1">
            <a:prstTxWarp prst="textNoShape">
              <a:avLst/>
            </a:prstTxWarp>
            <a:noAutofit/>
          </a:bodyPr>
          <a:lstStyle>
            <a:lvl1pPr algn="l" rtl="0" eaLnBrk="0" fontAlgn="base" hangingPunct="0">
              <a:spcBef>
                <a:spcPct val="0"/>
              </a:spcBef>
              <a:spcAft>
                <a:spcPct val="0"/>
              </a:spcAft>
              <a:defRPr sz="2800" b="1" kern="1200" cap="all" baseline="0">
                <a:solidFill>
                  <a:schemeClr val="accent1"/>
                </a:solidFill>
                <a:latin typeface="Calibri" pitchFamily="34"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ZA" sz="2400" dirty="0"/>
              <a:t>Employees</a:t>
            </a:r>
            <a:endParaRPr lang="en-ZA" sz="2500" dirty="0"/>
          </a:p>
        </p:txBody>
      </p:sp>
      <p:sp>
        <p:nvSpPr>
          <p:cNvPr id="2" name="TextBox 1"/>
          <p:cNvSpPr txBox="1"/>
          <p:nvPr/>
        </p:nvSpPr>
        <p:spPr>
          <a:xfrm>
            <a:off x="205966" y="1055461"/>
            <a:ext cx="8650541" cy="2308324"/>
          </a:xfrm>
          <a:prstGeom prst="rect">
            <a:avLst/>
          </a:prstGeom>
          <a:noFill/>
        </p:spPr>
        <p:txBody>
          <a:bodyPr wrap="square" rtlCol="0">
            <a:spAutoFit/>
          </a:bodyPr>
          <a:lstStyle/>
          <a:p>
            <a:r>
              <a:rPr lang="en-ZA" sz="1600" dirty="0">
                <a:latin typeface="+mn-lt"/>
              </a:rPr>
              <a:t>All staff were retrenched during February 2016. The total retrenchment liability totalled R329 million.</a:t>
            </a:r>
          </a:p>
          <a:p>
            <a:r>
              <a:rPr lang="en-ZA" sz="1600" dirty="0">
                <a:latin typeface="+mn-lt"/>
              </a:rPr>
              <a:t>To date, a total of approximately R49 million has been paid out to employees.</a:t>
            </a:r>
          </a:p>
          <a:p>
            <a:endParaRPr lang="en-ZA" sz="1600" dirty="0">
              <a:latin typeface="+mn-lt"/>
            </a:endParaRPr>
          </a:p>
          <a:p>
            <a:endParaRPr lang="en-ZA" sz="1600" dirty="0">
              <a:latin typeface="+mn-lt"/>
            </a:endParaRPr>
          </a:p>
          <a:p>
            <a:endParaRPr lang="en-ZA" sz="1600" dirty="0">
              <a:latin typeface="+mn-lt"/>
            </a:endParaRPr>
          </a:p>
          <a:p>
            <a:endParaRPr lang="en-ZA" sz="1600" dirty="0">
              <a:latin typeface="+mn-lt"/>
            </a:endParaRPr>
          </a:p>
          <a:p>
            <a:endParaRPr lang="en-ZA" sz="1600" dirty="0">
              <a:latin typeface="+mn-lt"/>
            </a:endParaRPr>
          </a:p>
          <a:p>
            <a:endParaRPr lang="en-ZA" sz="1600" dirty="0">
              <a:latin typeface="+mn-lt"/>
            </a:endParaRPr>
          </a:p>
          <a:p>
            <a:endParaRPr lang="en-ZA" sz="1600" dirty="0">
              <a:solidFill>
                <a:srgbClr val="FF0000"/>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4118194413"/>
              </p:ext>
            </p:extLst>
          </p:nvPr>
        </p:nvGraphicFramePr>
        <p:xfrm>
          <a:off x="205966" y="1968096"/>
          <a:ext cx="8000028" cy="678122"/>
        </p:xfrm>
        <a:graphic>
          <a:graphicData uri="http://schemas.openxmlformats.org/drawingml/2006/table">
            <a:tbl>
              <a:tblPr firstRow="1" bandRow="1">
                <a:tableStyleId>{5C22544A-7EE6-4342-B048-85BDC9FD1C3A}</a:tableStyleId>
              </a:tblPr>
              <a:tblGrid>
                <a:gridCol w="3746684">
                  <a:extLst>
                    <a:ext uri="{9D8B030D-6E8A-4147-A177-3AD203B41FA5}">
                      <a16:colId xmlns:a16="http://schemas.microsoft.com/office/drawing/2014/main" val="1593639735"/>
                    </a:ext>
                  </a:extLst>
                </a:gridCol>
                <a:gridCol w="1343891">
                  <a:extLst>
                    <a:ext uri="{9D8B030D-6E8A-4147-A177-3AD203B41FA5}">
                      <a16:colId xmlns:a16="http://schemas.microsoft.com/office/drawing/2014/main" val="2873962867"/>
                    </a:ext>
                  </a:extLst>
                </a:gridCol>
                <a:gridCol w="1399309">
                  <a:extLst>
                    <a:ext uri="{9D8B030D-6E8A-4147-A177-3AD203B41FA5}">
                      <a16:colId xmlns:a16="http://schemas.microsoft.com/office/drawing/2014/main" val="2709192070"/>
                    </a:ext>
                  </a:extLst>
                </a:gridCol>
                <a:gridCol w="1510144">
                  <a:extLst>
                    <a:ext uri="{9D8B030D-6E8A-4147-A177-3AD203B41FA5}">
                      <a16:colId xmlns:a16="http://schemas.microsoft.com/office/drawing/2014/main" val="2928141352"/>
                    </a:ext>
                  </a:extLst>
                </a:gridCol>
              </a:tblGrid>
              <a:tr h="31790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ZA" sz="1400" b="1" i="0" u="none" strike="noStrike" dirty="0">
                          <a:solidFill>
                            <a:schemeClr val="bg1"/>
                          </a:solidFill>
                          <a:effectLst/>
                          <a:latin typeface="Calibri" panose="020F0502020204030204" pitchFamily="34" charset="0"/>
                        </a:rPr>
                        <a:t>Amount owed to employees</a:t>
                      </a:r>
                    </a:p>
                  </a:txBody>
                  <a:tcPr marL="0" marR="0" marT="0" marB="0" anchor="ctr"/>
                </a:tc>
                <a:tc>
                  <a:txBody>
                    <a:bodyPr/>
                    <a:lstStyle/>
                    <a:p>
                      <a:pPr algn="ctr" fontAlgn="b"/>
                      <a:r>
                        <a:rPr lang="en-ZA" sz="1400" b="1" i="0" u="none" strike="noStrike" dirty="0">
                          <a:solidFill>
                            <a:schemeClr val="bg1"/>
                          </a:solidFill>
                          <a:effectLst/>
                          <a:latin typeface="Calibri" panose="020F0502020204030204" pitchFamily="34" charset="0"/>
                        </a:rPr>
                        <a:t> PCS Amount </a:t>
                      </a:r>
                    </a:p>
                  </a:txBody>
                  <a:tcPr marL="0" marR="0" marT="0" marB="0" anchor="ctr"/>
                </a:tc>
                <a:tc>
                  <a:txBody>
                    <a:bodyPr/>
                    <a:lstStyle/>
                    <a:p>
                      <a:pPr algn="ctr" fontAlgn="b"/>
                      <a:r>
                        <a:rPr lang="en-ZA" sz="1400" b="1" i="0" u="none" strike="noStrike" dirty="0">
                          <a:solidFill>
                            <a:schemeClr val="bg1"/>
                          </a:solidFill>
                          <a:effectLst/>
                          <a:latin typeface="Calibri" panose="020F0502020204030204" pitchFamily="34" charset="0"/>
                        </a:rPr>
                        <a:t> Payment </a:t>
                      </a:r>
                    </a:p>
                  </a:txBody>
                  <a:tcPr marL="0" marR="0" marT="0" marB="0" anchor="ctr"/>
                </a:tc>
                <a:tc>
                  <a:txBody>
                    <a:bodyPr/>
                    <a:lstStyle/>
                    <a:p>
                      <a:pPr algn="ctr" fontAlgn="b"/>
                      <a:r>
                        <a:rPr lang="en-ZA" sz="1400" b="1" i="0" u="none" strike="noStrike" dirty="0">
                          <a:solidFill>
                            <a:schemeClr val="bg1"/>
                          </a:solidFill>
                          <a:effectLst/>
                          <a:latin typeface="Calibri" panose="020F0502020204030204" pitchFamily="34" charset="0"/>
                        </a:rPr>
                        <a:t> Balance due </a:t>
                      </a:r>
                    </a:p>
                  </a:txBody>
                  <a:tcPr marL="0" marR="0" marT="0" marB="0" anchor="ctr"/>
                </a:tc>
                <a:extLst>
                  <a:ext uri="{0D108BD9-81ED-4DB2-BD59-A6C34878D82A}">
                    <a16:rowId xmlns:a16="http://schemas.microsoft.com/office/drawing/2014/main" val="812341194"/>
                  </a:ext>
                </a:extLst>
              </a:tr>
              <a:tr h="360218">
                <a:tc>
                  <a:txBody>
                    <a:bodyPr/>
                    <a:lstStyle/>
                    <a:p>
                      <a:pPr algn="l" fontAlgn="b"/>
                      <a:r>
                        <a:rPr lang="en-ZA" sz="1400" b="1" i="0" u="none" strike="noStrike" dirty="0">
                          <a:solidFill>
                            <a:srgbClr val="000000"/>
                          </a:solidFill>
                          <a:effectLst/>
                          <a:latin typeface="Calibri" panose="020F0502020204030204" pitchFamily="34" charset="0"/>
                        </a:rPr>
                        <a:t>Employee</a:t>
                      </a:r>
                    </a:p>
                  </a:txBody>
                  <a:tcPr marL="0" marR="0" marT="0" marB="0" anchor="ctr"/>
                </a:tc>
                <a:tc>
                  <a:txBody>
                    <a:bodyPr/>
                    <a:lstStyle/>
                    <a:p>
                      <a:pPr algn="r" fontAlgn="b"/>
                      <a:r>
                        <a:rPr lang="en-ZA" sz="1400" b="1" i="0" u="none" strike="noStrike" dirty="0">
                          <a:solidFill>
                            <a:srgbClr val="000000"/>
                          </a:solidFill>
                          <a:effectLst/>
                          <a:latin typeface="Calibri" panose="020F0502020204030204" pitchFamily="34" charset="0"/>
                        </a:rPr>
                        <a:t> 329 889 417</a:t>
                      </a:r>
                    </a:p>
                  </a:txBody>
                  <a:tcPr marL="9525" marR="9525" marT="9525" anchor="ctr"/>
                </a:tc>
                <a:tc>
                  <a:txBody>
                    <a:bodyPr/>
                    <a:lstStyle/>
                    <a:p>
                      <a:pPr algn="r" fontAlgn="b"/>
                      <a:r>
                        <a:rPr lang="en-ZA" sz="1400" b="1" i="0" u="none" strike="noStrike" kern="1200" dirty="0">
                          <a:solidFill>
                            <a:srgbClr val="000000"/>
                          </a:solidFill>
                          <a:effectLst/>
                          <a:latin typeface="Calibri" panose="020F0502020204030204" pitchFamily="34" charset="0"/>
                          <a:ea typeface="+mn-ea"/>
                          <a:cs typeface="+mn-cs"/>
                        </a:rPr>
                        <a:t>48 572 654 </a:t>
                      </a:r>
                    </a:p>
                  </a:txBody>
                  <a:tcPr marL="9525" marR="9525" marT="9525" anchor="ctr"/>
                </a:tc>
                <a:tc>
                  <a:txBody>
                    <a:bodyPr/>
                    <a:lstStyle/>
                    <a:p>
                      <a:pPr algn="r" fontAlgn="b"/>
                      <a:r>
                        <a:rPr lang="en-ZA" sz="1400" b="1" i="0" u="none" strike="noStrike" dirty="0">
                          <a:solidFill>
                            <a:srgbClr val="000000"/>
                          </a:solidFill>
                          <a:effectLst/>
                          <a:latin typeface="Calibri" panose="020F0502020204030204" pitchFamily="34" charset="0"/>
                        </a:rPr>
                        <a:t> 281 316 763 </a:t>
                      </a:r>
                    </a:p>
                  </a:txBody>
                  <a:tcPr marL="9525" marR="9525" marT="9525" anchor="ctr"/>
                </a:tc>
                <a:extLst>
                  <a:ext uri="{0D108BD9-81ED-4DB2-BD59-A6C34878D82A}">
                    <a16:rowId xmlns:a16="http://schemas.microsoft.com/office/drawing/2014/main" val="3540736801"/>
                  </a:ext>
                </a:extLst>
              </a:tr>
            </a:tbl>
          </a:graphicData>
        </a:graphic>
      </p:graphicFrame>
    </p:spTree>
    <p:extLst>
      <p:ext uri="{BB962C8B-B14F-4D97-AF65-F5344CB8AC3E}">
        <p14:creationId xmlns:p14="http://schemas.microsoft.com/office/powerpoint/2010/main" val="1805039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3050" y="998538"/>
            <a:ext cx="5734050" cy="436562"/>
          </a:xfrm>
        </p:spPr>
        <p:txBody>
          <a:bodyPr/>
          <a:lstStyle/>
          <a:p>
            <a:pPr>
              <a:defRPr/>
            </a:pPr>
            <a:r>
              <a:rPr lang="en-ZA" dirty="0"/>
              <a:t>questions</a:t>
            </a:r>
          </a:p>
        </p:txBody>
      </p:sp>
    </p:spTree>
    <p:extLst>
      <p:ext uri="{BB962C8B-B14F-4D97-AF65-F5344CB8AC3E}">
        <p14:creationId xmlns:p14="http://schemas.microsoft.com/office/powerpoint/2010/main" val="2257995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3050" y="998538"/>
            <a:ext cx="5734050" cy="436562"/>
          </a:xfrm>
        </p:spPr>
        <p:txBody>
          <a:bodyPr/>
          <a:lstStyle/>
          <a:p>
            <a:pPr>
              <a:defRPr/>
            </a:pPr>
            <a:r>
              <a:rPr lang="en-ZA" dirty="0"/>
              <a:t>conclusion	</a:t>
            </a:r>
          </a:p>
        </p:txBody>
      </p:sp>
    </p:spTree>
    <p:extLst>
      <p:ext uri="{BB962C8B-B14F-4D97-AF65-F5344CB8AC3E}">
        <p14:creationId xmlns:p14="http://schemas.microsoft.com/office/powerpoint/2010/main" val="3725630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7"/>
          <p:cNvSpPr>
            <a:spLocks noGrp="1"/>
          </p:cNvSpPr>
          <p:nvPr>
            <p:ph sz="half" idx="1"/>
          </p:nvPr>
        </p:nvSpPr>
        <p:spPr>
          <a:xfrm>
            <a:off x="215716" y="1049063"/>
            <a:ext cx="7410891" cy="5280727"/>
          </a:xfrm>
        </p:spPr>
        <p:txBody>
          <a:bodyPr/>
          <a:lstStyle/>
          <a:p>
            <a:pPr marL="461772" indent="-342900" algn="just" eaLnBrk="1" fontAlgn="auto" hangingPunct="1">
              <a:lnSpc>
                <a:spcPct val="150000"/>
              </a:lnSpc>
              <a:spcBef>
                <a:spcPts val="0"/>
              </a:spcBef>
              <a:spcAft>
                <a:spcPts val="0"/>
              </a:spcAft>
              <a:buClr>
                <a:schemeClr val="accent1">
                  <a:lumMod val="75000"/>
                </a:schemeClr>
              </a:buClr>
              <a:buSzPct val="80000"/>
              <a:buFont typeface="+mj-lt"/>
              <a:buAutoNum type="arabicPeriod"/>
              <a:defRPr/>
            </a:pPr>
            <a:r>
              <a:rPr lang="en-ZA" sz="1800" dirty="0"/>
              <a:t>Wind-down is proceeding according to plan.</a:t>
            </a:r>
          </a:p>
          <a:p>
            <a:pPr marL="461772" indent="-342900" algn="just" eaLnBrk="1" fontAlgn="auto" hangingPunct="1">
              <a:lnSpc>
                <a:spcPct val="150000"/>
              </a:lnSpc>
              <a:spcBef>
                <a:spcPts val="0"/>
              </a:spcBef>
              <a:spcAft>
                <a:spcPts val="0"/>
              </a:spcAft>
              <a:buClr>
                <a:schemeClr val="accent1">
                  <a:lumMod val="75000"/>
                </a:schemeClr>
              </a:buClr>
              <a:buSzPct val="80000"/>
              <a:buFont typeface="+mj-lt"/>
              <a:buAutoNum type="arabicPeriod"/>
              <a:defRPr/>
            </a:pPr>
            <a:r>
              <a:rPr lang="en-ZA" sz="1800" dirty="0"/>
              <a:t>Functional specifications / Prospectuses are available on the Highveld Website (www.evrazhighveld.co.za).</a:t>
            </a:r>
          </a:p>
          <a:p>
            <a:pPr marL="461772" indent="-342900" algn="just" eaLnBrk="1" fontAlgn="auto" hangingPunct="1">
              <a:lnSpc>
                <a:spcPct val="150000"/>
              </a:lnSpc>
              <a:spcBef>
                <a:spcPts val="0"/>
              </a:spcBef>
              <a:spcAft>
                <a:spcPts val="0"/>
              </a:spcAft>
              <a:buClr>
                <a:schemeClr val="accent1">
                  <a:lumMod val="75000"/>
                </a:schemeClr>
              </a:buClr>
              <a:buSzPct val="80000"/>
              <a:buFont typeface="+mj-lt"/>
              <a:buAutoNum type="arabicPeriod"/>
              <a:defRPr/>
            </a:pPr>
            <a:r>
              <a:rPr lang="en-ZA" sz="1800" dirty="0"/>
              <a:t>Offers currently being evaluated for:</a:t>
            </a:r>
          </a:p>
          <a:p>
            <a:pPr marL="815785" lvl="2" indent="-342900" algn="just" eaLnBrk="1" fontAlgn="auto" hangingPunct="1">
              <a:lnSpc>
                <a:spcPct val="150000"/>
              </a:lnSpc>
              <a:spcBef>
                <a:spcPts val="0"/>
              </a:spcBef>
              <a:spcAft>
                <a:spcPts val="0"/>
              </a:spcAft>
              <a:buClr>
                <a:schemeClr val="accent1">
                  <a:lumMod val="75000"/>
                </a:schemeClr>
              </a:buClr>
              <a:buSzPct val="80000"/>
              <a:defRPr/>
            </a:pPr>
            <a:r>
              <a:rPr lang="en-ZA" dirty="0"/>
              <a:t>Sale of balance of Titanium containing slag;</a:t>
            </a:r>
          </a:p>
          <a:p>
            <a:pPr marL="815785" lvl="2" indent="-342900" algn="just" eaLnBrk="1" fontAlgn="auto" hangingPunct="1">
              <a:lnSpc>
                <a:spcPct val="150000"/>
              </a:lnSpc>
              <a:spcBef>
                <a:spcPts val="0"/>
              </a:spcBef>
              <a:spcAft>
                <a:spcPts val="0"/>
              </a:spcAft>
              <a:buClr>
                <a:schemeClr val="accent1">
                  <a:lumMod val="75000"/>
                </a:schemeClr>
              </a:buClr>
              <a:buSzPct val="80000"/>
              <a:defRPr/>
            </a:pPr>
            <a:r>
              <a:rPr lang="en-ZA" dirty="0"/>
              <a:t>Sale of Iron Plant 2; and</a:t>
            </a:r>
          </a:p>
          <a:p>
            <a:pPr marL="815785" lvl="2" indent="-342900" algn="just" eaLnBrk="1" fontAlgn="auto" hangingPunct="1">
              <a:lnSpc>
                <a:spcPct val="150000"/>
              </a:lnSpc>
              <a:spcBef>
                <a:spcPts val="0"/>
              </a:spcBef>
              <a:spcAft>
                <a:spcPts val="0"/>
              </a:spcAft>
              <a:buClr>
                <a:schemeClr val="accent1">
                  <a:lumMod val="75000"/>
                </a:schemeClr>
              </a:buClr>
              <a:buSzPct val="80000"/>
              <a:defRPr/>
            </a:pPr>
            <a:r>
              <a:rPr lang="en-ZA" dirty="0"/>
              <a:t>Lease of Rail infrastructure.</a:t>
            </a:r>
          </a:p>
          <a:p>
            <a:pPr marL="815785" lvl="2" indent="-342900" algn="just" eaLnBrk="1" fontAlgn="auto" hangingPunct="1">
              <a:lnSpc>
                <a:spcPct val="150000"/>
              </a:lnSpc>
              <a:spcBef>
                <a:spcPts val="0"/>
              </a:spcBef>
              <a:spcAft>
                <a:spcPts val="0"/>
              </a:spcAft>
              <a:buClr>
                <a:schemeClr val="accent1">
                  <a:lumMod val="75000"/>
                </a:schemeClr>
              </a:buClr>
              <a:buSzPct val="80000"/>
              <a:defRPr/>
            </a:pPr>
            <a:r>
              <a:rPr lang="en-ZA" dirty="0"/>
              <a:t>Sale of Plate Mill</a:t>
            </a:r>
          </a:p>
          <a:p>
            <a:pPr marL="815785" lvl="2" indent="-342900" algn="just" eaLnBrk="1" fontAlgn="auto" hangingPunct="1">
              <a:lnSpc>
                <a:spcPct val="150000"/>
              </a:lnSpc>
              <a:spcBef>
                <a:spcPts val="0"/>
              </a:spcBef>
              <a:spcAft>
                <a:spcPts val="0"/>
              </a:spcAft>
              <a:buClr>
                <a:schemeClr val="accent1">
                  <a:lumMod val="75000"/>
                </a:schemeClr>
              </a:buClr>
              <a:buSzPct val="80000"/>
              <a:defRPr/>
            </a:pPr>
            <a:r>
              <a:rPr lang="en-ZA" dirty="0"/>
              <a:t>Sale or lease of Iron Plant 1 and Kilns.</a:t>
            </a:r>
          </a:p>
          <a:p>
            <a:pPr marL="815785" lvl="2" indent="-342900" algn="just" eaLnBrk="1" fontAlgn="auto" hangingPunct="1">
              <a:lnSpc>
                <a:spcPct val="150000"/>
              </a:lnSpc>
              <a:spcBef>
                <a:spcPts val="0"/>
              </a:spcBef>
              <a:spcAft>
                <a:spcPts val="0"/>
              </a:spcAft>
              <a:buClr>
                <a:schemeClr val="accent1">
                  <a:lumMod val="75000"/>
                </a:schemeClr>
              </a:buClr>
              <a:buSzPct val="80000"/>
              <a:defRPr/>
            </a:pPr>
            <a:r>
              <a:rPr lang="en-ZA" dirty="0"/>
              <a:t>Various leases in Industrial Park</a:t>
            </a:r>
          </a:p>
          <a:p>
            <a:pPr marL="461772" indent="-342900" algn="just" eaLnBrk="1" fontAlgn="auto" hangingPunct="1">
              <a:lnSpc>
                <a:spcPct val="150000"/>
              </a:lnSpc>
              <a:spcBef>
                <a:spcPts val="0"/>
              </a:spcBef>
              <a:spcAft>
                <a:spcPts val="0"/>
              </a:spcAft>
              <a:buClr>
                <a:schemeClr val="accent1">
                  <a:lumMod val="75000"/>
                </a:schemeClr>
              </a:buClr>
              <a:buSzPct val="80000"/>
              <a:buFont typeface="+mj-lt"/>
              <a:buAutoNum type="arabicPeriod"/>
              <a:defRPr/>
            </a:pPr>
            <a:r>
              <a:rPr lang="en-ZA" sz="1800" dirty="0"/>
              <a:t>Schedule of non-strategic assets updated daily.</a:t>
            </a:r>
          </a:p>
          <a:p>
            <a:pPr marL="461772" indent="-342900" algn="just" eaLnBrk="1" fontAlgn="auto" hangingPunct="1">
              <a:lnSpc>
                <a:spcPct val="150000"/>
              </a:lnSpc>
              <a:spcBef>
                <a:spcPts val="0"/>
              </a:spcBef>
              <a:spcAft>
                <a:spcPts val="0"/>
              </a:spcAft>
              <a:buClr>
                <a:schemeClr val="accent1">
                  <a:lumMod val="75000"/>
                </a:schemeClr>
              </a:buClr>
              <a:buSzPct val="80000"/>
              <a:buFont typeface="+mj-lt"/>
              <a:buAutoNum type="arabicPeriod"/>
              <a:defRPr/>
            </a:pPr>
            <a:r>
              <a:rPr lang="en-ZA" sz="1800" dirty="0"/>
              <a:t>Next meeting is likely to be held in October 2017.</a:t>
            </a:r>
          </a:p>
        </p:txBody>
      </p:sp>
      <p:sp>
        <p:nvSpPr>
          <p:cNvPr id="7" name="Title 6"/>
          <p:cNvSpPr>
            <a:spLocks noGrp="1"/>
          </p:cNvSpPr>
          <p:nvPr>
            <p:ph type="title"/>
          </p:nvPr>
        </p:nvSpPr>
        <p:spPr>
          <a:xfrm>
            <a:off x="215716" y="355084"/>
            <a:ext cx="5576888" cy="506413"/>
          </a:xfrm>
        </p:spPr>
        <p:txBody>
          <a:bodyPr/>
          <a:lstStyle/>
          <a:p>
            <a:pPr>
              <a:defRPr/>
            </a:pPr>
            <a:r>
              <a:rPr lang="en-ZA" sz="2500" dirty="0"/>
              <a:t>conclusion</a:t>
            </a:r>
          </a:p>
        </p:txBody>
      </p:sp>
    </p:spTree>
    <p:extLst>
      <p:ext uri="{BB962C8B-B14F-4D97-AF65-F5344CB8AC3E}">
        <p14:creationId xmlns:p14="http://schemas.microsoft.com/office/powerpoint/2010/main" val="174272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15716" y="1047826"/>
            <a:ext cx="8707058" cy="5283200"/>
          </a:xfrm>
        </p:spPr>
        <p:txBody>
          <a:bodyPr/>
          <a:lstStyle/>
          <a:p>
            <a:pPr marL="0" indent="0" algn="just"/>
            <a:r>
              <a:rPr lang="en-GB" sz="1500" dirty="0"/>
              <a:t>Save to the extent expressly confirmed in writing by the BRPs, this presentation should not be relied upon as financial and legal advice recommending any particular course of action.  Furthermore, this presentation shall not be considered as legal, tax, accounting or similar specialist advice by the BRPs or any other person.  Further, notwithstanding any other term of this disclaimer and to the maximum extent permissible under applicable law, each of the BRPs and their advisors expressly disclaim any and all liability for the contents of, or for omissions from, this document or any written or oral communication transmitted or made to any person in connection with this presentation.</a:t>
            </a:r>
          </a:p>
          <a:p>
            <a:pPr marL="0" indent="0" algn="just"/>
            <a:endParaRPr lang="en-GB" sz="1500" dirty="0"/>
          </a:p>
          <a:p>
            <a:pPr marL="0" indent="0" algn="just"/>
            <a:r>
              <a:rPr lang="en-GB" sz="1500" dirty="0"/>
              <a:t>In furnishing this presentation, the BRPs do not undertake any obligation to provide access to any additional information or to update this presentation or any additional information or to correct any inaccuracies in any such information which may become apparent.  The views expressed herein are subject to change.  The business and financial position is subject to change which may not be reflected herein.  This presentation should only be construed in light of the presentation to which it relates.</a:t>
            </a:r>
          </a:p>
        </p:txBody>
      </p:sp>
      <p:sp>
        <p:nvSpPr>
          <p:cNvPr id="4" name="Text Placeholder 3"/>
          <p:cNvSpPr>
            <a:spLocks noGrp="1"/>
          </p:cNvSpPr>
          <p:nvPr>
            <p:ph type="body" sz="quarter" idx="12"/>
          </p:nvPr>
        </p:nvSpPr>
        <p:spPr/>
        <p:txBody>
          <a:bodyPr/>
          <a:lstStyle/>
          <a:p>
            <a:endParaRPr lang="en-GB" dirty="0"/>
          </a:p>
          <a:p>
            <a:endParaRPr lang="en-GB" dirty="0"/>
          </a:p>
        </p:txBody>
      </p:sp>
      <p:sp>
        <p:nvSpPr>
          <p:cNvPr id="6" name="Title 6"/>
          <p:cNvSpPr>
            <a:spLocks noGrp="1"/>
          </p:cNvSpPr>
          <p:nvPr>
            <p:ph type="title"/>
          </p:nvPr>
        </p:nvSpPr>
        <p:spPr>
          <a:xfrm>
            <a:off x="215716" y="355084"/>
            <a:ext cx="5576888" cy="506413"/>
          </a:xfrm>
        </p:spPr>
        <p:txBody>
          <a:bodyPr/>
          <a:lstStyle/>
          <a:p>
            <a:pPr>
              <a:defRPr/>
            </a:pPr>
            <a:r>
              <a:rPr lang="en-ZA" sz="2500" dirty="0"/>
              <a:t>Disclaimer CONT. </a:t>
            </a:r>
          </a:p>
        </p:txBody>
      </p:sp>
    </p:spTree>
    <p:extLst>
      <p:ext uri="{BB962C8B-B14F-4D97-AF65-F5344CB8AC3E}">
        <p14:creationId xmlns:p14="http://schemas.microsoft.com/office/powerpoint/2010/main" val="3198569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8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7"/>
          <p:cNvSpPr>
            <a:spLocks noGrp="1"/>
          </p:cNvSpPr>
          <p:nvPr>
            <p:ph sz="half" idx="1"/>
          </p:nvPr>
        </p:nvSpPr>
        <p:spPr>
          <a:xfrm>
            <a:off x="215716" y="1049063"/>
            <a:ext cx="7410891" cy="5280727"/>
          </a:xfrm>
        </p:spPr>
        <p:txBody>
          <a:bodyPr/>
          <a:lstStyle/>
          <a:p>
            <a:pPr marL="438912" lvl="0" indent="-320040" algn="just" eaLnBrk="1" fontAlgn="auto" hangingPunct="1">
              <a:lnSpc>
                <a:spcPct val="150000"/>
              </a:lnSpc>
              <a:spcBef>
                <a:spcPts val="0"/>
              </a:spcBef>
              <a:spcAft>
                <a:spcPts val="0"/>
              </a:spcAft>
              <a:buClr>
                <a:schemeClr val="accent1">
                  <a:lumMod val="75000"/>
                </a:schemeClr>
              </a:buClr>
              <a:buSzPct val="80000"/>
              <a:buFont typeface="Wingdings 2"/>
              <a:buChar char=""/>
              <a:defRPr/>
            </a:pPr>
            <a:r>
              <a:rPr lang="en-ZA" dirty="0"/>
              <a:t>Welcome</a:t>
            </a:r>
          </a:p>
          <a:p>
            <a:pPr marL="438912" lvl="0" indent="-320040" algn="just" eaLnBrk="1" fontAlgn="auto" hangingPunct="1">
              <a:lnSpc>
                <a:spcPct val="150000"/>
              </a:lnSpc>
              <a:spcBef>
                <a:spcPts val="0"/>
              </a:spcBef>
              <a:spcAft>
                <a:spcPts val="0"/>
              </a:spcAft>
              <a:buClr>
                <a:schemeClr val="accent1">
                  <a:lumMod val="75000"/>
                </a:schemeClr>
              </a:buClr>
              <a:buSzPct val="80000"/>
              <a:buFont typeface="Wingdings 2"/>
              <a:buChar char=""/>
              <a:defRPr/>
            </a:pPr>
            <a:r>
              <a:rPr lang="en-ZA" dirty="0"/>
              <a:t>Wind-Down Plan</a:t>
            </a:r>
          </a:p>
          <a:p>
            <a:pPr marL="438912" indent="-320040" algn="just" eaLnBrk="1" fontAlgn="auto" hangingPunct="1">
              <a:lnSpc>
                <a:spcPct val="150000"/>
              </a:lnSpc>
              <a:spcBef>
                <a:spcPts val="0"/>
              </a:spcBef>
              <a:spcAft>
                <a:spcPts val="0"/>
              </a:spcAft>
              <a:buClr>
                <a:schemeClr val="accent1">
                  <a:lumMod val="75000"/>
                </a:schemeClr>
              </a:buClr>
              <a:buSzPct val="80000"/>
              <a:buFont typeface="Wingdings 2"/>
              <a:buChar char=""/>
              <a:defRPr/>
            </a:pPr>
            <a:r>
              <a:rPr lang="en-ZA" dirty="0"/>
              <a:t>Progress to date</a:t>
            </a:r>
          </a:p>
          <a:p>
            <a:pPr marL="438912" indent="-320040" algn="just" eaLnBrk="1" fontAlgn="auto" hangingPunct="1">
              <a:lnSpc>
                <a:spcPct val="150000"/>
              </a:lnSpc>
              <a:spcBef>
                <a:spcPts val="0"/>
              </a:spcBef>
              <a:spcAft>
                <a:spcPts val="0"/>
              </a:spcAft>
              <a:buClr>
                <a:schemeClr val="accent1">
                  <a:lumMod val="75000"/>
                </a:schemeClr>
              </a:buClr>
              <a:buSzPct val="80000"/>
              <a:buFont typeface="Wingdings 2"/>
              <a:buChar char=""/>
              <a:defRPr/>
            </a:pPr>
            <a:r>
              <a:rPr lang="en-ZA" dirty="0"/>
              <a:t>Sustainable Income Streams</a:t>
            </a:r>
          </a:p>
          <a:p>
            <a:pPr marL="438912" indent="-320040" algn="just" eaLnBrk="1" fontAlgn="auto" hangingPunct="1">
              <a:lnSpc>
                <a:spcPct val="150000"/>
              </a:lnSpc>
              <a:spcBef>
                <a:spcPts val="0"/>
              </a:spcBef>
              <a:spcAft>
                <a:spcPts val="0"/>
              </a:spcAft>
              <a:buClr>
                <a:schemeClr val="accent1">
                  <a:lumMod val="75000"/>
                </a:schemeClr>
              </a:buClr>
              <a:buSzPct val="80000"/>
              <a:buFont typeface="Wingdings 2"/>
              <a:buChar char=""/>
              <a:defRPr/>
            </a:pPr>
            <a:r>
              <a:rPr lang="en-ZA" dirty="0"/>
              <a:t>General </a:t>
            </a:r>
          </a:p>
          <a:p>
            <a:pPr marL="438912" indent="-320040" algn="just" eaLnBrk="1" fontAlgn="auto" hangingPunct="1">
              <a:lnSpc>
                <a:spcPct val="150000"/>
              </a:lnSpc>
              <a:spcBef>
                <a:spcPts val="0"/>
              </a:spcBef>
              <a:spcAft>
                <a:spcPts val="0"/>
              </a:spcAft>
              <a:buClr>
                <a:schemeClr val="accent1">
                  <a:lumMod val="75000"/>
                </a:schemeClr>
              </a:buClr>
              <a:buSzPct val="80000"/>
              <a:buFont typeface="Wingdings 2"/>
              <a:buChar char=""/>
              <a:defRPr/>
            </a:pPr>
            <a:r>
              <a:rPr lang="en-ZA" dirty="0"/>
              <a:t>Creditors’ Claims</a:t>
            </a:r>
          </a:p>
          <a:p>
            <a:pPr marL="438912" indent="-320040" algn="just" eaLnBrk="1" fontAlgn="auto" hangingPunct="1">
              <a:lnSpc>
                <a:spcPct val="150000"/>
              </a:lnSpc>
              <a:spcBef>
                <a:spcPts val="0"/>
              </a:spcBef>
              <a:spcAft>
                <a:spcPts val="0"/>
              </a:spcAft>
              <a:buClr>
                <a:schemeClr val="accent1">
                  <a:lumMod val="75000"/>
                </a:schemeClr>
              </a:buClr>
              <a:buSzPct val="80000"/>
              <a:buFont typeface="Wingdings 2"/>
              <a:buChar char=""/>
              <a:defRPr/>
            </a:pPr>
            <a:r>
              <a:rPr lang="en-ZA" dirty="0"/>
              <a:t>Questions</a:t>
            </a:r>
          </a:p>
          <a:p>
            <a:pPr marL="438912" indent="-320040" algn="just" eaLnBrk="1" fontAlgn="auto" hangingPunct="1">
              <a:lnSpc>
                <a:spcPct val="150000"/>
              </a:lnSpc>
              <a:spcBef>
                <a:spcPts val="0"/>
              </a:spcBef>
              <a:spcAft>
                <a:spcPts val="0"/>
              </a:spcAft>
              <a:buClr>
                <a:schemeClr val="accent1">
                  <a:lumMod val="75000"/>
                </a:schemeClr>
              </a:buClr>
              <a:buSzPct val="80000"/>
              <a:buFont typeface="Wingdings 2"/>
              <a:buChar char=""/>
              <a:defRPr/>
            </a:pPr>
            <a:r>
              <a:rPr lang="en-ZA" dirty="0"/>
              <a:t>Conclusion</a:t>
            </a:r>
          </a:p>
        </p:txBody>
      </p:sp>
      <p:sp>
        <p:nvSpPr>
          <p:cNvPr id="7" name="Title 6"/>
          <p:cNvSpPr>
            <a:spLocks noGrp="1"/>
          </p:cNvSpPr>
          <p:nvPr>
            <p:ph type="title"/>
          </p:nvPr>
        </p:nvSpPr>
        <p:spPr>
          <a:xfrm>
            <a:off x="215716" y="355084"/>
            <a:ext cx="5576888" cy="506413"/>
          </a:xfrm>
        </p:spPr>
        <p:txBody>
          <a:bodyPr/>
          <a:lstStyle/>
          <a:p>
            <a:pPr>
              <a:defRPr/>
            </a:pPr>
            <a:r>
              <a:rPr lang="en-ZA" sz="2500" dirty="0"/>
              <a:t>contents</a:t>
            </a:r>
          </a:p>
        </p:txBody>
      </p:sp>
    </p:spTree>
    <p:extLst>
      <p:ext uri="{BB962C8B-B14F-4D97-AF65-F5344CB8AC3E}">
        <p14:creationId xmlns:p14="http://schemas.microsoft.com/office/powerpoint/2010/main" val="765682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30175" y="1008063"/>
            <a:ext cx="5937250" cy="436562"/>
          </a:xfrm>
        </p:spPr>
        <p:txBody>
          <a:bodyPr/>
          <a:lstStyle/>
          <a:p>
            <a:pPr>
              <a:defRPr/>
            </a:pPr>
            <a:r>
              <a:rPr lang="en-ZA" dirty="0"/>
              <a:t>Welcome</a:t>
            </a:r>
          </a:p>
        </p:txBody>
      </p:sp>
    </p:spTree>
    <p:extLst>
      <p:ext uri="{BB962C8B-B14F-4D97-AF65-F5344CB8AC3E}">
        <p14:creationId xmlns:p14="http://schemas.microsoft.com/office/powerpoint/2010/main" val="3147976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30175" y="1008063"/>
            <a:ext cx="5937250" cy="436562"/>
          </a:xfrm>
        </p:spPr>
        <p:txBody>
          <a:bodyPr/>
          <a:lstStyle/>
          <a:p>
            <a:pPr>
              <a:defRPr/>
            </a:pPr>
            <a:r>
              <a:rPr lang="en-ZA" dirty="0"/>
              <a:t>Wind-down plan</a:t>
            </a:r>
          </a:p>
        </p:txBody>
      </p:sp>
    </p:spTree>
    <p:extLst>
      <p:ext uri="{BB962C8B-B14F-4D97-AF65-F5344CB8AC3E}">
        <p14:creationId xmlns:p14="http://schemas.microsoft.com/office/powerpoint/2010/main" val="2175379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5716" y="355084"/>
            <a:ext cx="7023284" cy="506413"/>
          </a:xfrm>
        </p:spPr>
        <p:txBody>
          <a:bodyPr/>
          <a:lstStyle/>
          <a:p>
            <a:pPr>
              <a:defRPr/>
            </a:pPr>
            <a:r>
              <a:rPr lang="en-ZA" sz="2400" dirty="0"/>
              <a:t>OVERVIEW</a:t>
            </a:r>
            <a:endParaRPr lang="en-ZA" sz="2500" dirty="0"/>
          </a:p>
        </p:txBody>
      </p:sp>
      <p:sp>
        <p:nvSpPr>
          <p:cNvPr id="2" name="TextBox 1"/>
          <p:cNvSpPr txBox="1"/>
          <p:nvPr/>
        </p:nvSpPr>
        <p:spPr>
          <a:xfrm>
            <a:off x="215716" y="1168587"/>
            <a:ext cx="8683625" cy="338554"/>
          </a:xfrm>
          <a:prstGeom prst="rect">
            <a:avLst/>
          </a:prstGeom>
          <a:noFill/>
        </p:spPr>
        <p:txBody>
          <a:bodyPr wrap="square" rtlCol="0">
            <a:spAutoFit/>
          </a:bodyPr>
          <a:lstStyle/>
          <a:p>
            <a:r>
              <a:rPr lang="en-ZA" sz="1600" dirty="0">
                <a:latin typeface="+mn-lt"/>
              </a:rPr>
              <a:t>During the wind down process, the assets have been divided into the following asset classes:</a:t>
            </a:r>
          </a:p>
        </p:txBody>
      </p:sp>
      <p:graphicFrame>
        <p:nvGraphicFramePr>
          <p:cNvPr id="3" name="Table 2"/>
          <p:cNvGraphicFramePr>
            <a:graphicFrameLocks noGrp="1"/>
          </p:cNvGraphicFramePr>
          <p:nvPr>
            <p:extLst>
              <p:ext uri="{D42A27DB-BD31-4B8C-83A1-F6EECF244321}">
                <p14:modId xmlns:p14="http://schemas.microsoft.com/office/powerpoint/2010/main" val="588594911"/>
              </p:ext>
            </p:extLst>
          </p:nvPr>
        </p:nvGraphicFramePr>
        <p:xfrm>
          <a:off x="215716" y="1532335"/>
          <a:ext cx="8337550" cy="2650138"/>
        </p:xfrm>
        <a:graphic>
          <a:graphicData uri="http://schemas.openxmlformats.org/drawingml/2006/table">
            <a:tbl>
              <a:tblPr firstRow="1" bandRow="1">
                <a:tableStyleId>{5C22544A-7EE6-4342-B048-85BDC9FD1C3A}</a:tableStyleId>
              </a:tblPr>
              <a:tblGrid>
                <a:gridCol w="1470558">
                  <a:extLst>
                    <a:ext uri="{9D8B030D-6E8A-4147-A177-3AD203B41FA5}">
                      <a16:colId xmlns:a16="http://schemas.microsoft.com/office/drawing/2014/main" val="1007907245"/>
                    </a:ext>
                  </a:extLst>
                </a:gridCol>
                <a:gridCol w="1334680">
                  <a:extLst>
                    <a:ext uri="{9D8B030D-6E8A-4147-A177-3AD203B41FA5}">
                      <a16:colId xmlns:a16="http://schemas.microsoft.com/office/drawing/2014/main" val="2547457211"/>
                    </a:ext>
                  </a:extLst>
                </a:gridCol>
                <a:gridCol w="5532312">
                  <a:extLst>
                    <a:ext uri="{9D8B030D-6E8A-4147-A177-3AD203B41FA5}">
                      <a16:colId xmlns:a16="http://schemas.microsoft.com/office/drawing/2014/main" val="4011083467"/>
                    </a:ext>
                  </a:extLst>
                </a:gridCol>
              </a:tblGrid>
              <a:tr h="180861">
                <a:tc>
                  <a:txBody>
                    <a:bodyPr/>
                    <a:lstStyle/>
                    <a:p>
                      <a:endParaRPr lang="en-ZA" sz="1400" dirty="0"/>
                    </a:p>
                  </a:txBody>
                  <a:tcPr/>
                </a:tc>
                <a:tc>
                  <a:txBody>
                    <a:bodyPr/>
                    <a:lstStyle/>
                    <a:p>
                      <a:r>
                        <a:rPr lang="en-ZA" sz="1400" dirty="0"/>
                        <a:t>Asset Class</a:t>
                      </a:r>
                    </a:p>
                  </a:txBody>
                  <a:tcPr/>
                </a:tc>
                <a:tc>
                  <a:txBody>
                    <a:bodyPr/>
                    <a:lstStyle/>
                    <a:p>
                      <a:r>
                        <a:rPr lang="en-ZA" sz="1400" dirty="0"/>
                        <a:t>Description </a:t>
                      </a:r>
                    </a:p>
                  </a:txBody>
                  <a:tcPr/>
                </a:tc>
                <a:extLst>
                  <a:ext uri="{0D108BD9-81ED-4DB2-BD59-A6C34878D82A}">
                    <a16:rowId xmlns:a16="http://schemas.microsoft.com/office/drawing/2014/main" val="1951036718"/>
                  </a:ext>
                </a:extLst>
              </a:tr>
              <a:tr h="668938">
                <a:tc>
                  <a:txBody>
                    <a:bodyPr/>
                    <a:lstStyle/>
                    <a:p>
                      <a:r>
                        <a:rPr lang="en-ZA" sz="1400" dirty="0"/>
                        <a:t>Asset Class 1</a:t>
                      </a:r>
                    </a:p>
                  </a:txBody>
                  <a:tcPr anchor="ctr"/>
                </a:tc>
                <a:tc>
                  <a:txBody>
                    <a:bodyPr/>
                    <a:lstStyle/>
                    <a:p>
                      <a:r>
                        <a:rPr lang="en-ZA" sz="1400" dirty="0"/>
                        <a:t>Scrap</a:t>
                      </a:r>
                      <a:r>
                        <a:rPr lang="en-ZA" sz="1400" baseline="0" dirty="0"/>
                        <a:t> Sales</a:t>
                      </a:r>
                      <a:endParaRPr lang="en-ZA" sz="1400" dirty="0"/>
                    </a:p>
                  </a:txBody>
                  <a:tcPr anchor="ctr"/>
                </a:tc>
                <a:tc>
                  <a:txBody>
                    <a:bodyPr/>
                    <a:lstStyle/>
                    <a:p>
                      <a:r>
                        <a:rPr lang="en-ZA" sz="1400" dirty="0"/>
                        <a:t>Assets which can be converted</a:t>
                      </a:r>
                      <a:r>
                        <a:rPr lang="en-ZA" sz="1400" baseline="0" dirty="0"/>
                        <a:t> to cash in a short space of time. </a:t>
                      </a:r>
                    </a:p>
                    <a:p>
                      <a:r>
                        <a:rPr lang="en-ZA" sz="1400" baseline="0" dirty="0"/>
                        <a:t>Examples:  </a:t>
                      </a:r>
                      <a:r>
                        <a:rPr lang="en-ZA" sz="1400" dirty="0"/>
                        <a:t>Copper, Scrap Steel,</a:t>
                      </a:r>
                      <a:r>
                        <a:rPr lang="en-ZA" sz="1400" baseline="0" dirty="0"/>
                        <a:t> Refractories, Used Oil, etc.</a:t>
                      </a:r>
                      <a:endParaRPr lang="en-ZA" sz="1400" dirty="0"/>
                    </a:p>
                  </a:txBody>
                  <a:tcPr anchor="ctr"/>
                </a:tc>
                <a:extLst>
                  <a:ext uri="{0D108BD9-81ED-4DB2-BD59-A6C34878D82A}">
                    <a16:rowId xmlns:a16="http://schemas.microsoft.com/office/drawing/2014/main" val="3836364572"/>
                  </a:ext>
                </a:extLst>
              </a:tr>
              <a:tr h="668938">
                <a:tc>
                  <a:txBody>
                    <a:bodyPr/>
                    <a:lstStyle/>
                    <a:p>
                      <a:r>
                        <a:rPr lang="en-ZA" sz="1400" dirty="0"/>
                        <a:t>Asset</a:t>
                      </a:r>
                      <a:r>
                        <a:rPr lang="en-ZA" sz="1400" baseline="0" dirty="0"/>
                        <a:t> Class 2</a:t>
                      </a:r>
                      <a:endParaRPr lang="en-ZA" sz="1400" dirty="0"/>
                    </a:p>
                  </a:txBody>
                  <a:tcPr anchor="ctr"/>
                </a:tc>
                <a:tc>
                  <a:txBody>
                    <a:bodyPr/>
                    <a:lstStyle/>
                    <a:p>
                      <a:r>
                        <a:rPr lang="en-ZA" sz="1400" dirty="0"/>
                        <a:t>Non Strategic Assets</a:t>
                      </a:r>
                    </a:p>
                  </a:txBody>
                  <a:tcPr anchor="ctr"/>
                </a:tc>
                <a:tc>
                  <a:txBody>
                    <a:bodyPr/>
                    <a:lstStyle/>
                    <a:p>
                      <a:r>
                        <a:rPr lang="en-ZA" sz="1400" dirty="0"/>
                        <a:t>Assets which</a:t>
                      </a:r>
                      <a:r>
                        <a:rPr lang="en-ZA" sz="1400" baseline="0" dirty="0"/>
                        <a:t> can be sold as movable and operational assets. </a:t>
                      </a:r>
                    </a:p>
                    <a:p>
                      <a:r>
                        <a:rPr lang="en-ZA" sz="1400" baseline="0" dirty="0"/>
                        <a:t>Examples:  Pumps, Valves, Motors, Mud Guns, Cables, Vehicles, etc.</a:t>
                      </a:r>
                    </a:p>
                    <a:p>
                      <a:r>
                        <a:rPr lang="en-ZA" sz="1400" baseline="0" dirty="0"/>
                        <a:t>Items are catalogued and sold through the “Highveld Stores”. This ensures a constant flow of cash from non complex sales.</a:t>
                      </a:r>
                      <a:endParaRPr lang="en-ZA" sz="1400" dirty="0"/>
                    </a:p>
                  </a:txBody>
                  <a:tcPr anchor="ctr"/>
                </a:tc>
                <a:extLst>
                  <a:ext uri="{0D108BD9-81ED-4DB2-BD59-A6C34878D82A}">
                    <a16:rowId xmlns:a16="http://schemas.microsoft.com/office/drawing/2014/main" val="3352393626"/>
                  </a:ext>
                </a:extLst>
              </a:tr>
              <a:tr h="564881">
                <a:tc>
                  <a:txBody>
                    <a:bodyPr/>
                    <a:lstStyle/>
                    <a:p>
                      <a:r>
                        <a:rPr lang="en-ZA" sz="1400" dirty="0"/>
                        <a:t>Asset</a:t>
                      </a:r>
                      <a:r>
                        <a:rPr lang="en-ZA" sz="1400" baseline="0" dirty="0"/>
                        <a:t> Class 3</a:t>
                      </a:r>
                      <a:endParaRPr lang="en-ZA" sz="1400" dirty="0"/>
                    </a:p>
                  </a:txBody>
                  <a:tcPr anchor="ctr"/>
                </a:tc>
                <a:tc>
                  <a:txBody>
                    <a:bodyPr/>
                    <a:lstStyle/>
                    <a:p>
                      <a:r>
                        <a:rPr lang="en-ZA" sz="1400" dirty="0"/>
                        <a:t>Strategic</a:t>
                      </a:r>
                      <a:r>
                        <a:rPr lang="en-ZA" sz="1400" baseline="0" dirty="0"/>
                        <a:t> Assets</a:t>
                      </a:r>
                      <a:endParaRPr lang="en-ZA" sz="1400" dirty="0"/>
                    </a:p>
                  </a:txBody>
                  <a:tcPr anchor="ctr"/>
                </a:tc>
                <a:tc>
                  <a:txBody>
                    <a:bodyPr/>
                    <a:lstStyle/>
                    <a:p>
                      <a:r>
                        <a:rPr lang="en-ZA" sz="1400" dirty="0"/>
                        <a:t>Sold as going concern.  </a:t>
                      </a:r>
                    </a:p>
                    <a:p>
                      <a:r>
                        <a:rPr lang="en-ZA" sz="1400" dirty="0"/>
                        <a:t>Timing based on level of interest received.</a:t>
                      </a:r>
                    </a:p>
                    <a:p>
                      <a:r>
                        <a:rPr lang="en-ZA" sz="1400" dirty="0"/>
                        <a:t>Target</a:t>
                      </a:r>
                      <a:r>
                        <a:rPr lang="en-ZA" sz="1400" baseline="0" dirty="0"/>
                        <a:t> values have been assigned to each strategic asset.</a:t>
                      </a:r>
                      <a:endParaRPr lang="en-ZA" sz="1400" dirty="0"/>
                    </a:p>
                  </a:txBody>
                  <a:tcPr anchor="ctr"/>
                </a:tc>
                <a:extLst>
                  <a:ext uri="{0D108BD9-81ED-4DB2-BD59-A6C34878D82A}">
                    <a16:rowId xmlns:a16="http://schemas.microsoft.com/office/drawing/2014/main" val="1682206545"/>
                  </a:ext>
                </a:extLst>
              </a:tr>
            </a:tbl>
          </a:graphicData>
        </a:graphic>
      </p:graphicFrame>
    </p:spTree>
    <p:extLst>
      <p:ext uri="{BB962C8B-B14F-4D97-AF65-F5344CB8AC3E}">
        <p14:creationId xmlns:p14="http://schemas.microsoft.com/office/powerpoint/2010/main" val="3766362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1288" y="334920"/>
            <a:ext cx="7023284" cy="506413"/>
          </a:xfrm>
        </p:spPr>
        <p:txBody>
          <a:bodyPr/>
          <a:lstStyle/>
          <a:p>
            <a:pPr>
              <a:defRPr/>
            </a:pPr>
            <a:r>
              <a:rPr lang="en-ZA" sz="2500" dirty="0"/>
              <a:t>Asset class 3 - STRATEGIC ASSETS</a:t>
            </a:r>
            <a:endParaRPr lang="en-ZA" sz="2500" dirty="0">
              <a:solidFill>
                <a:srgbClr val="FF0000"/>
              </a:solidFill>
            </a:endParaRPr>
          </a:p>
        </p:txBody>
      </p:sp>
      <p:sp>
        <p:nvSpPr>
          <p:cNvPr id="2" name="TextBox 1"/>
          <p:cNvSpPr txBox="1"/>
          <p:nvPr/>
        </p:nvSpPr>
        <p:spPr>
          <a:xfrm>
            <a:off x="141288" y="1066123"/>
            <a:ext cx="8456664" cy="5816977"/>
          </a:xfrm>
          <a:prstGeom prst="rect">
            <a:avLst/>
          </a:prstGeom>
          <a:noFill/>
        </p:spPr>
        <p:txBody>
          <a:bodyPr wrap="square" rtlCol="0">
            <a:spAutoFit/>
          </a:bodyPr>
          <a:lstStyle/>
          <a:p>
            <a:r>
              <a:rPr lang="en-ZA" sz="1600" b="1" u="sng" dirty="0">
                <a:latin typeface="Calibri"/>
                <a:cs typeface="Calibri"/>
              </a:rPr>
              <a:t>Deals concluded:</a:t>
            </a:r>
          </a:p>
          <a:p>
            <a:endParaRPr lang="en-ZA" sz="1600" b="1" u="sng" dirty="0">
              <a:solidFill>
                <a:srgbClr val="FF0000"/>
              </a:solidFill>
              <a:latin typeface="Calibri"/>
              <a:cs typeface="Calibri"/>
            </a:endParaRPr>
          </a:p>
          <a:p>
            <a:r>
              <a:rPr lang="en-ZA" sz="1600" b="1" dirty="0">
                <a:latin typeface="Calibri"/>
                <a:cs typeface="Calibri"/>
              </a:rPr>
              <a:t>Fe/</a:t>
            </a:r>
            <a:r>
              <a:rPr lang="en-ZA" sz="1600" b="1" dirty="0" err="1">
                <a:latin typeface="Calibri"/>
                <a:cs typeface="Calibri"/>
              </a:rPr>
              <a:t>Ti</a:t>
            </a:r>
            <a:r>
              <a:rPr lang="en-ZA" sz="1600" b="1" dirty="0">
                <a:latin typeface="Calibri"/>
                <a:cs typeface="Calibri"/>
              </a:rPr>
              <a:t>/V, Titanium &amp; Lime Resource - Total consideration R683.5 million</a:t>
            </a:r>
          </a:p>
          <a:p>
            <a:br>
              <a:rPr lang="en-ZA" sz="1600" dirty="0">
                <a:latin typeface="Calibri"/>
                <a:cs typeface="Calibri"/>
              </a:rPr>
            </a:br>
            <a:r>
              <a:rPr lang="en-ZA" sz="1600" b="1" dirty="0">
                <a:latin typeface="Calibri"/>
                <a:cs typeface="Calibri"/>
              </a:rPr>
              <a:t>Payments received </a:t>
            </a:r>
          </a:p>
          <a:p>
            <a:pPr marL="800100" lvl="1" indent="-342900">
              <a:buFont typeface="+mj-lt"/>
              <a:buAutoNum type="arabicPeriod"/>
            </a:pPr>
            <a:r>
              <a:rPr lang="en-ZA" sz="1600" dirty="0">
                <a:latin typeface="Calibri"/>
                <a:cs typeface="Calibri"/>
              </a:rPr>
              <a:t>R43 million payment received</a:t>
            </a:r>
          </a:p>
          <a:p>
            <a:pPr marL="800100" lvl="1" indent="-342900">
              <a:buFont typeface="+mj-lt"/>
              <a:buAutoNum type="arabicPeriod"/>
            </a:pPr>
            <a:r>
              <a:rPr lang="en-ZA" sz="1600" dirty="0">
                <a:latin typeface="Calibri"/>
                <a:cs typeface="Calibri"/>
              </a:rPr>
              <a:t>Balance payable over various periods of 2 to 10 years.</a:t>
            </a:r>
          </a:p>
          <a:p>
            <a:pPr lvl="1"/>
            <a:endParaRPr lang="en-ZA" sz="1600" dirty="0">
              <a:latin typeface="Calibri"/>
              <a:cs typeface="Calibri"/>
            </a:endParaRPr>
          </a:p>
          <a:p>
            <a:r>
              <a:rPr lang="en-ZA" sz="1600" b="1" u="sng" dirty="0">
                <a:latin typeface="Calibri"/>
                <a:cs typeface="Calibri"/>
              </a:rPr>
              <a:t>Offers Received in negotiation </a:t>
            </a:r>
          </a:p>
          <a:p>
            <a:pPr marL="342900" indent="-342900">
              <a:buFont typeface="+mj-lt"/>
              <a:buAutoNum type="arabicPeriod"/>
            </a:pPr>
            <a:r>
              <a:rPr lang="en-ZA" sz="1600" dirty="0">
                <a:latin typeface="Calibri"/>
                <a:cs typeface="Calibri"/>
              </a:rPr>
              <a:t>Plate Mill</a:t>
            </a:r>
          </a:p>
          <a:p>
            <a:endParaRPr lang="en-ZA" sz="1600" b="1" u="sng" dirty="0">
              <a:latin typeface="Calibri"/>
              <a:cs typeface="Calibri"/>
            </a:endParaRPr>
          </a:p>
          <a:p>
            <a:r>
              <a:rPr lang="en-ZA" sz="1600" b="1" u="sng" dirty="0">
                <a:latin typeface="Calibri"/>
                <a:cs typeface="Calibri"/>
              </a:rPr>
              <a:t>Opportunities currently being negotiated:</a:t>
            </a:r>
          </a:p>
          <a:p>
            <a:pPr marL="342900" indent="-342900">
              <a:buFont typeface="+mj-lt"/>
              <a:buAutoNum type="arabicPeriod"/>
            </a:pPr>
            <a:r>
              <a:rPr lang="en-ZA" sz="1600" dirty="0">
                <a:latin typeface="Calibri"/>
                <a:cs typeface="Calibri"/>
              </a:rPr>
              <a:t>Balance of Titanium Rich Resource </a:t>
            </a:r>
          </a:p>
          <a:p>
            <a:pPr marL="342900" indent="-342900">
              <a:buFont typeface="+mj-lt"/>
              <a:buAutoNum type="arabicPeriod"/>
            </a:pPr>
            <a:r>
              <a:rPr lang="en-ZA" sz="1600" dirty="0">
                <a:latin typeface="Calibri"/>
                <a:cs typeface="Calibri"/>
              </a:rPr>
              <a:t>Iron Plant 1, Iron Plant 2and Steel Plant </a:t>
            </a:r>
          </a:p>
          <a:p>
            <a:pPr marL="342900" indent="-342900">
              <a:buFont typeface="+mj-lt"/>
              <a:buAutoNum type="arabicPeriod"/>
            </a:pPr>
            <a:r>
              <a:rPr lang="en-ZA" sz="1600" dirty="0">
                <a:latin typeface="Calibri"/>
                <a:cs typeface="Calibri"/>
              </a:rPr>
              <a:t>Various leases </a:t>
            </a:r>
          </a:p>
          <a:p>
            <a:pPr marL="342900" indent="-342900">
              <a:buFont typeface="+mj-lt"/>
              <a:buAutoNum type="arabicPeriod"/>
            </a:pPr>
            <a:endParaRPr lang="en-ZA" sz="1600" dirty="0">
              <a:latin typeface="Calibri"/>
              <a:cs typeface="Calibri"/>
            </a:endParaRPr>
          </a:p>
          <a:p>
            <a:r>
              <a:rPr lang="en-ZA" sz="1600" b="1" u="sng" dirty="0">
                <a:latin typeface="Calibri"/>
              </a:rPr>
              <a:t>Interested Parties</a:t>
            </a:r>
            <a:br>
              <a:rPr lang="en-ZA" sz="1600" b="1" u="sng" dirty="0">
                <a:latin typeface="Calibri"/>
              </a:rPr>
            </a:br>
            <a:r>
              <a:rPr lang="en-ZA" sz="1600" dirty="0">
                <a:latin typeface="Calibri"/>
              </a:rPr>
              <a:t>Highveld and the BRPs have engaged with 250 interested parties regarding various assets.</a:t>
            </a:r>
          </a:p>
          <a:p>
            <a:endParaRPr lang="en-ZA" sz="1400" dirty="0">
              <a:latin typeface="Calibri"/>
            </a:endParaRPr>
          </a:p>
          <a:p>
            <a:endParaRPr lang="en-ZA" sz="1400" dirty="0">
              <a:latin typeface="Calibri"/>
            </a:endParaRPr>
          </a:p>
          <a:p>
            <a:r>
              <a:rPr lang="en-ZA" sz="1400" dirty="0">
                <a:latin typeface="Calibri"/>
              </a:rPr>
              <a:t>Creditors who wish to participate in any future tenders should register their interest with evrazhighveld@matusonassociates.co.za </a:t>
            </a:r>
          </a:p>
          <a:p>
            <a:endParaRPr lang="en-ZA" sz="1400" dirty="0">
              <a:latin typeface="Calibri"/>
              <a:cs typeface="Calibri"/>
            </a:endParaRPr>
          </a:p>
          <a:p>
            <a:endParaRPr lang="en-ZA" sz="1400" dirty="0">
              <a:latin typeface="Calibri"/>
              <a:cs typeface="Calibri"/>
            </a:endParaRPr>
          </a:p>
        </p:txBody>
      </p:sp>
    </p:spTree>
    <p:extLst>
      <p:ext uri="{BB962C8B-B14F-4D97-AF65-F5344CB8AC3E}">
        <p14:creationId xmlns:p14="http://schemas.microsoft.com/office/powerpoint/2010/main" val="222870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41288" y="318655"/>
            <a:ext cx="6550457" cy="702788"/>
          </a:xfrm>
        </p:spPr>
        <p:txBody>
          <a:bodyPr/>
          <a:lstStyle/>
          <a:p>
            <a:pPr>
              <a:defRPr/>
            </a:pPr>
            <a:r>
              <a:rPr lang="en-ZA" sz="2500" dirty="0"/>
              <a:t>Asset class 3 - STRATEGIC ASSETS - Structural mill</a:t>
            </a:r>
          </a:p>
        </p:txBody>
      </p:sp>
      <p:sp>
        <p:nvSpPr>
          <p:cNvPr id="2" name="TextBox 1"/>
          <p:cNvSpPr txBox="1"/>
          <p:nvPr/>
        </p:nvSpPr>
        <p:spPr>
          <a:xfrm>
            <a:off x="141288" y="1396396"/>
            <a:ext cx="8456664" cy="1815882"/>
          </a:xfrm>
          <a:prstGeom prst="rect">
            <a:avLst/>
          </a:prstGeom>
          <a:noFill/>
        </p:spPr>
        <p:txBody>
          <a:bodyPr wrap="square" rtlCol="0">
            <a:spAutoFit/>
          </a:bodyPr>
          <a:lstStyle/>
          <a:p>
            <a:pPr marL="342900" indent="-342900">
              <a:buFont typeface="+mj-lt"/>
              <a:buAutoNum type="arabicPeriod"/>
            </a:pPr>
            <a:r>
              <a:rPr lang="en-ZA" sz="1600" dirty="0">
                <a:latin typeface="Calibri"/>
                <a:cs typeface="Calibri"/>
              </a:rPr>
              <a:t>The contract manufacturing agreement between the Company and ArcelorMittal South Africa Limited was concluded during December 2016.  </a:t>
            </a:r>
          </a:p>
          <a:p>
            <a:pPr marL="342900" indent="-342900">
              <a:buFont typeface="+mj-lt"/>
              <a:buAutoNum type="arabicPeriod"/>
            </a:pPr>
            <a:endParaRPr lang="en-ZA" sz="1600" dirty="0">
              <a:latin typeface="Calibri"/>
              <a:cs typeface="Calibri"/>
            </a:endParaRPr>
          </a:p>
          <a:p>
            <a:pPr marL="342900" indent="-342900">
              <a:buFont typeface="+mj-lt"/>
              <a:buAutoNum type="arabicPeriod"/>
            </a:pPr>
            <a:r>
              <a:rPr lang="en-ZA" sz="1600" dirty="0">
                <a:latin typeface="Calibri"/>
                <a:cs typeface="Calibri"/>
              </a:rPr>
              <a:t>The refurbishment of the Structural Mill has been completed.  </a:t>
            </a:r>
          </a:p>
          <a:p>
            <a:pPr marL="342900" indent="-342900">
              <a:buFont typeface="+mj-lt"/>
              <a:buAutoNum type="arabicPeriod"/>
            </a:pPr>
            <a:endParaRPr lang="en-ZA" sz="1600" dirty="0">
              <a:highlight>
                <a:srgbClr val="FFFF00"/>
              </a:highlight>
              <a:latin typeface="Calibri"/>
              <a:cs typeface="Calibri"/>
            </a:endParaRPr>
          </a:p>
          <a:p>
            <a:pPr marL="342900" indent="-342900">
              <a:buFont typeface="+mj-lt"/>
              <a:buAutoNum type="arabicPeriod"/>
            </a:pPr>
            <a:r>
              <a:rPr lang="en-ZA" sz="1600" dirty="0">
                <a:latin typeface="Calibri"/>
                <a:cs typeface="Calibri"/>
              </a:rPr>
              <a:t>The Structural Mill has commenced production, according to the contract manufacturing agreement</a:t>
            </a:r>
          </a:p>
        </p:txBody>
      </p:sp>
    </p:spTree>
    <p:extLst>
      <p:ext uri="{BB962C8B-B14F-4D97-AF65-F5344CB8AC3E}">
        <p14:creationId xmlns:p14="http://schemas.microsoft.com/office/powerpoint/2010/main" val="628633999"/>
      </p:ext>
    </p:extLst>
  </p:cSld>
  <p:clrMapOvr>
    <a:masterClrMapping/>
  </p:clrMapOvr>
</p:sld>
</file>

<file path=ppt/theme/theme1.xml><?xml version="1.0" encoding="utf-8"?>
<a:theme xmlns:a="http://schemas.openxmlformats.org/drawingml/2006/main" name="Office Theme">
  <a:themeElements>
    <a:clrScheme name="Matuson Associates">
      <a:dk1>
        <a:sysClr val="windowText" lastClr="000000"/>
      </a:dk1>
      <a:lt1>
        <a:sysClr val="window" lastClr="FFFFFF"/>
      </a:lt1>
      <a:dk2>
        <a:srgbClr val="58575A"/>
      </a:dk2>
      <a:lt2>
        <a:srgbClr val="D0D3D5"/>
      </a:lt2>
      <a:accent1>
        <a:srgbClr val="0094DA"/>
      </a:accent1>
      <a:accent2>
        <a:srgbClr val="006372"/>
      </a:accent2>
      <a:accent3>
        <a:srgbClr val="AC8F78"/>
      </a:accent3>
      <a:accent4>
        <a:srgbClr val="BBC9AE"/>
      </a:accent4>
      <a:accent5>
        <a:srgbClr val="58575A"/>
      </a:accent5>
      <a:accent6>
        <a:srgbClr val="D0D3D5"/>
      </a:accent6>
      <a:hlink>
        <a:srgbClr val="BBC9AE"/>
      </a:hlink>
      <a:folHlink>
        <a:srgbClr val="58575A"/>
      </a:folHlink>
    </a:clrScheme>
    <a:fontScheme name="Matuson Associate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Matuson Associates">
      <a:dk1>
        <a:sysClr val="windowText" lastClr="000000"/>
      </a:dk1>
      <a:lt1>
        <a:sysClr val="window" lastClr="FFFFFF"/>
      </a:lt1>
      <a:dk2>
        <a:srgbClr val="58575A"/>
      </a:dk2>
      <a:lt2>
        <a:srgbClr val="D0D3D5"/>
      </a:lt2>
      <a:accent1>
        <a:srgbClr val="0094DA"/>
      </a:accent1>
      <a:accent2>
        <a:srgbClr val="006372"/>
      </a:accent2>
      <a:accent3>
        <a:srgbClr val="AC8F78"/>
      </a:accent3>
      <a:accent4>
        <a:srgbClr val="BBC9AE"/>
      </a:accent4>
      <a:accent5>
        <a:srgbClr val="58575A"/>
      </a:accent5>
      <a:accent6>
        <a:srgbClr val="D0D3D5"/>
      </a:accent6>
      <a:hlink>
        <a:srgbClr val="BBC9AE"/>
      </a:hlink>
      <a:folHlink>
        <a:srgbClr val="5857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74C85D98B204438F4630C5BCBF496B" ma:contentTypeVersion="24" ma:contentTypeDescription="Create a new document." ma:contentTypeScope="" ma:versionID="9dc240c3d785db8aba90c219d5b67342">
  <xsd:schema xmlns:xsd="http://www.w3.org/2001/XMLSchema" xmlns:xs="http://www.w3.org/2001/XMLSchema" xmlns:p="http://schemas.microsoft.com/office/2006/metadata/properties" xmlns:ns2="1f49070e-fc3e-4db6-af51-6ae1e9dc5e0b" xmlns:ns3="15a3a59f-720b-4cb6-990e-5c9ab4d89011" targetNamespace="http://schemas.microsoft.com/office/2006/metadata/properties" ma:root="true" ma:fieldsID="99e5222ff8dfd41e1a930627a521d7e2" ns2:_="" ns3:_="">
    <xsd:import namespace="1f49070e-fc3e-4db6-af51-6ae1e9dc5e0b"/>
    <xsd:import namespace="15a3a59f-720b-4cb6-990e-5c9ab4d8901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Revision" minOccurs="0"/>
                <xsd:element ref="ns3:Document_x0020_Number"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3:MediaLengthInSeconds" minOccurs="0"/>
                <xsd:element ref="ns2:TaxCatchAll" minOccurs="0"/>
                <xsd:element ref="ns3:lcf76f155ced4ddcb4097134ff3c332f"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49070e-fc3e-4db6-af51-6ae1e9dc5e0b"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51451003-3997-4bff-8838-20acc19b7a40}" ma:internalName="TaxCatchAll" ma:showField="CatchAllData" ma:web="1f49070e-fc3e-4db6-af51-6ae1e9dc5e0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5a3a59f-720b-4cb6-990e-5c9ab4d8901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Revision" ma:index="12" nillable="true" ma:displayName="Revision" ma:internalName="Revision">
      <xsd:simpleType>
        <xsd:restriction base="dms:Number"/>
      </xsd:simpleType>
    </xsd:element>
    <xsd:element name="Document_x0020_Number" ma:index="13" nillable="true" ma:displayName="Document Number" ma:internalName="Document_x0020_Number">
      <xsd:simpleType>
        <xsd:restriction base="dms:Text">
          <xsd:maxLength value="255"/>
        </xsd:restriction>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2c99ce05-21e4-4479-80a4-bef0c7721590"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ED2351-2553-4A6F-9C5F-1601C1F2FF6D}"/>
</file>

<file path=customXml/itemProps2.xml><?xml version="1.0" encoding="utf-8"?>
<ds:datastoreItem xmlns:ds="http://schemas.openxmlformats.org/officeDocument/2006/customXml" ds:itemID="{8D7CA5D1-2AAE-4DF8-BD80-D6155CF8ACB4}"/>
</file>

<file path=docProps/app.xml><?xml version="1.0" encoding="utf-8"?>
<Properties xmlns="http://schemas.openxmlformats.org/officeDocument/2006/extended-properties" xmlns:vt="http://schemas.openxmlformats.org/officeDocument/2006/docPropsVTypes">
  <Template/>
  <TotalTime>9658</TotalTime>
  <Words>2180</Words>
  <Application>Microsoft Office PowerPoint</Application>
  <PresentationFormat>On-screen Show (4:3)</PresentationFormat>
  <Paragraphs>388</Paragraphs>
  <Slides>30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Arial</vt:lpstr>
      <vt:lpstr>Calibri</vt:lpstr>
      <vt:lpstr>Wingdings</vt:lpstr>
      <vt:lpstr>Wingdings 2</vt:lpstr>
      <vt:lpstr>Office Theme</vt:lpstr>
      <vt:lpstr>Custom Design</vt:lpstr>
      <vt:lpstr>GENERAL MEETING OF AFFECTED PERSONS:  EVRAZ HIGHVELD STEEL AND VANADIUM LIMITED</vt:lpstr>
      <vt:lpstr>Disclaimer </vt:lpstr>
      <vt:lpstr>Disclaimer CONT. </vt:lpstr>
      <vt:lpstr>contents</vt:lpstr>
      <vt:lpstr>PowerPoint Presentation</vt:lpstr>
      <vt:lpstr>PowerPoint Presentation</vt:lpstr>
      <vt:lpstr>OVERVIEW</vt:lpstr>
      <vt:lpstr>Asset class 3 - STRATEGIC ASSETS</vt:lpstr>
      <vt:lpstr>Asset class 3 - STRATEGIC ASSETS - Structural mill</vt:lpstr>
      <vt:lpstr>PowerPoint Presentation</vt:lpstr>
      <vt:lpstr>Cash flow</vt:lpstr>
      <vt:lpstr>Cash flow</vt:lpstr>
      <vt:lpstr>Potential dividend</vt:lpstr>
      <vt:lpstr>PowerPoint Presentation</vt:lpstr>
      <vt:lpstr>Sustainable income streams</vt:lpstr>
      <vt:lpstr> The Industrial Park Concept</vt:lpstr>
      <vt:lpstr>PowerPoint Presentation</vt:lpstr>
      <vt:lpstr>PowerPoint Presentation</vt:lpstr>
      <vt:lpstr>PowerPoint Presentation</vt:lpstr>
      <vt:lpstr>General – safeguarding of assets </vt:lpstr>
      <vt:lpstr>General </vt:lpstr>
      <vt:lpstr>PowerPoint Presentation</vt:lpstr>
      <vt:lpstr>Waterfall of payment </vt:lpstr>
      <vt:lpstr>Creditors’ claims</vt:lpstr>
      <vt:lpstr>Creditors’ claims</vt:lpstr>
      <vt:lpstr>PowerPoint Presentation</vt:lpstr>
      <vt:lpstr>PowerPoint Presentation</vt:lpstr>
      <vt:lpstr>PowerPoint Presentation</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lschapiro</dc:creator>
  <cp:lastModifiedBy>Michelle Scruse</cp:lastModifiedBy>
  <cp:revision>855</cp:revision>
  <cp:lastPrinted>2016-03-18T08:11:37Z</cp:lastPrinted>
  <dcterms:created xsi:type="dcterms:W3CDTF">2012-08-08T06:25:14Z</dcterms:created>
  <dcterms:modified xsi:type="dcterms:W3CDTF">2017-06-20T08:30:40Z</dcterms:modified>
</cp:coreProperties>
</file>